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drawings/drawing7.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drawings/drawing10.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drawings/drawing1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sldIdLst>
    <p:sldId id="263" r:id="rId6"/>
    <p:sldId id="453" r:id="rId7"/>
    <p:sldId id="454" r:id="rId8"/>
    <p:sldId id="448" r:id="rId9"/>
    <p:sldId id="447" r:id="rId10"/>
    <p:sldId id="463" r:id="rId11"/>
    <p:sldId id="466" r:id="rId12"/>
    <p:sldId id="464" r:id="rId13"/>
    <p:sldId id="457" r:id="rId14"/>
    <p:sldId id="458" r:id="rId15"/>
    <p:sldId id="459" r:id="rId16"/>
    <p:sldId id="462" r:id="rId17"/>
    <p:sldId id="460" r:id="rId18"/>
    <p:sldId id="461" r:id="rId19"/>
    <p:sldId id="445" r:id="rId20"/>
    <p:sldId id="44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C3"/>
    <a:srgbClr val="11D2FF"/>
    <a:srgbClr val="00D05E"/>
    <a:srgbClr val="00A8D0"/>
    <a:srgbClr val="00809E"/>
    <a:srgbClr val="CC9900"/>
    <a:srgbClr val="000000"/>
    <a:srgbClr val="A162D0"/>
    <a:srgbClr val="8F45C7"/>
    <a:srgbClr val="DDB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FAED2-07DB-401E-B359-AD7A717F6C4C}" v="19" dt="2021-09-26T23:12:16.289"/>
    <p1510:client id="{A7B57141-23DA-4577-957D-E5A47B44C68B}" v="9" dt="2021-06-27T20:58:41.174"/>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826" autoAdjust="0"/>
  </p:normalViewPr>
  <p:slideViewPr>
    <p:cSldViewPr snapToGrid="0">
      <p:cViewPr varScale="1">
        <p:scale>
          <a:sx n="66" d="100"/>
          <a:sy n="66" d="100"/>
        </p:scale>
        <p:origin x="324"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Jennifer" userId="1f285c28-1fc7-489c-9248-367cca67a375" providerId="ADAL" clId="{A7B57141-23DA-4577-957D-E5A47B44C68B}"/>
    <pc:docChg chg="custSel delSld modSld">
      <pc:chgData name="Harris, Jennifer" userId="1f285c28-1fc7-489c-9248-367cca67a375" providerId="ADAL" clId="{A7B57141-23DA-4577-957D-E5A47B44C68B}" dt="2021-06-28T05:03:13.496" v="11" actId="47"/>
      <pc:docMkLst>
        <pc:docMk/>
      </pc:docMkLst>
      <pc:sldChg chg="modSp mod">
        <pc:chgData name="Harris, Jennifer" userId="1f285c28-1fc7-489c-9248-367cca67a375" providerId="ADAL" clId="{A7B57141-23DA-4577-957D-E5A47B44C68B}" dt="2021-06-27T20:57:03.970" v="5" actId="313"/>
        <pc:sldMkLst>
          <pc:docMk/>
          <pc:sldMk cId="1539172135" sldId="386"/>
        </pc:sldMkLst>
        <pc:spChg chg="mod">
          <ac:chgData name="Harris, Jennifer" userId="1f285c28-1fc7-489c-9248-367cca67a375" providerId="ADAL" clId="{A7B57141-23DA-4577-957D-E5A47B44C68B}" dt="2021-06-27T20:57:03.970" v="5" actId="313"/>
          <ac:spMkLst>
            <pc:docMk/>
            <pc:sldMk cId="1539172135" sldId="386"/>
            <ac:spMk id="14" creationId="{16A08649-C28E-4EE3-A301-DE4419C1050D}"/>
          </ac:spMkLst>
        </pc:spChg>
      </pc:sldChg>
      <pc:sldChg chg="modSp del">
        <pc:chgData name="Harris, Jennifer" userId="1f285c28-1fc7-489c-9248-367cca67a375" providerId="ADAL" clId="{A7B57141-23DA-4577-957D-E5A47B44C68B}" dt="2021-06-28T05:03:13.496" v="11" actId="47"/>
        <pc:sldMkLst>
          <pc:docMk/>
          <pc:sldMk cId="2059329615" sldId="436"/>
        </pc:sldMkLst>
        <pc:graphicFrameChg chg="mod">
          <ac:chgData name="Harris, Jennifer" userId="1f285c28-1fc7-489c-9248-367cca67a375" providerId="ADAL" clId="{A7B57141-23DA-4577-957D-E5A47B44C68B}" dt="2021-06-27T20:58:35.707" v="10"/>
          <ac:graphicFrameMkLst>
            <pc:docMk/>
            <pc:sldMk cId="2059329615" sldId="436"/>
            <ac:graphicFrameMk id="11" creationId="{00000000-0000-0000-0000-000000000000}"/>
          </ac:graphicFrameMkLst>
        </pc:graphicFrameChg>
      </pc:sldChg>
      <pc:sldChg chg="modSp">
        <pc:chgData name="Harris, Jennifer" userId="1f285c28-1fc7-489c-9248-367cca67a375" providerId="ADAL" clId="{A7B57141-23DA-4577-957D-E5A47B44C68B}" dt="2021-06-27T20:57:49.352" v="6" actId="255"/>
        <pc:sldMkLst>
          <pc:docMk/>
          <pc:sldMk cId="1504921935" sldId="437"/>
        </pc:sldMkLst>
        <pc:graphicFrameChg chg="mod">
          <ac:chgData name="Harris, Jennifer" userId="1f285c28-1fc7-489c-9248-367cca67a375" providerId="ADAL" clId="{A7B57141-23DA-4577-957D-E5A47B44C68B}" dt="2021-06-27T20:57:49.352" v="6" actId="255"/>
          <ac:graphicFrameMkLst>
            <pc:docMk/>
            <pc:sldMk cId="1504921935" sldId="437"/>
            <ac:graphicFrameMk id="11" creationId="{00000000-0008-0000-0500-000005000000}"/>
          </ac:graphicFrameMkLst>
        </pc:graphicFrameChg>
      </pc:sldChg>
    </pc:docChg>
  </pc:docChgLst>
  <pc:docChgLst>
    <pc:chgData name="Davidson, Laura" userId="S::ldavidson@washoeschools.net::0d08d628-24f2-42ce-b42f-795c60358f94" providerId="AD" clId="Web-{081FAED2-07DB-401E-B359-AD7A717F6C4C}"/>
    <pc:docChg chg="modSld">
      <pc:chgData name="Davidson, Laura" userId="S::ldavidson@washoeschools.net::0d08d628-24f2-42ce-b42f-795c60358f94" providerId="AD" clId="Web-{081FAED2-07DB-401E-B359-AD7A717F6C4C}" dt="2021-09-26T23:12:14.992" v="11" actId="20577"/>
      <pc:docMkLst>
        <pc:docMk/>
      </pc:docMkLst>
      <pc:sldChg chg="modSp">
        <pc:chgData name="Davidson, Laura" userId="S::ldavidson@washoeschools.net::0d08d628-24f2-42ce-b42f-795c60358f94" providerId="AD" clId="Web-{081FAED2-07DB-401E-B359-AD7A717F6C4C}" dt="2021-09-26T23:12:14.992" v="11" actId="20577"/>
        <pc:sldMkLst>
          <pc:docMk/>
          <pc:sldMk cId="487605824" sldId="453"/>
        </pc:sldMkLst>
        <pc:spChg chg="mod">
          <ac:chgData name="Davidson, Laura" userId="S::ldavidson@washoeschools.net::0d08d628-24f2-42ce-b42f-795c60358f94" providerId="AD" clId="Web-{081FAED2-07DB-401E-B359-AD7A717F6C4C}" dt="2021-09-26T23:12:14.992" v="11" actId="20577"/>
          <ac:spMkLst>
            <pc:docMk/>
            <pc:sldMk cId="487605824" sldId="453"/>
            <ac:spMk id="3" creationId="{7EEADDB5-5C68-4FC8-9EBB-A5C8EB133399}"/>
          </ac:spMkLst>
        </pc:spChg>
        <pc:spChg chg="mod">
          <ac:chgData name="Davidson, Laura" userId="S::ldavidson@washoeschools.net::0d08d628-24f2-42ce-b42f-795c60358f94" providerId="AD" clId="Web-{081FAED2-07DB-401E-B359-AD7A717F6C4C}" dt="2021-09-26T23:12:12.492" v="10" actId="20577"/>
          <ac:spMkLst>
            <pc:docMk/>
            <pc:sldMk cId="487605824" sldId="453"/>
            <ac:spMk id="6" creationId="{FBFD235A-3619-49C1-AD04-4098BA1507F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https://washoeschools.sharepoint.com/sites/DistanceLearningWellbeingSurvey/Shared%20Documents/General/Spring%202021%20WCSD%20Staff%20Check-In%20Survey/Tables%20&amp;%20Charts_Spring%202021%20WCSD%20Staff%20Check-In%20Survey%206-20-21.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Jharris\Desktop\Tables%20&amp;%20Charts_Spring%202021%20WCSD%20Staff%20Check-In%20Survey%207-12-2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https://washoeschools.sharepoint.com/sites/DistanceLearningWellbeingSurvey/Shared%20Documents/General/Spring%202021%20WCSD%20Staff%20Check-In%20Survey/Tables%20&amp;%20Charts_Spring%202021%20WCSD%20Staff%20Check-In%20Survey%207-12-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harris\Desktop\Tables%20&amp;%20Charts_Spring%202021%20WCSD%20Staff%20Check-In%20Survey%207-12-2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95608721986676E-2"/>
          <c:y val="0.2057254953192772"/>
          <c:w val="0.94259145972138103"/>
          <c:h val="0.56515717112375818"/>
        </c:manualLayout>
      </c:layout>
      <c:barChart>
        <c:barDir val="col"/>
        <c:grouping val="clustered"/>
        <c:varyColors val="0"/>
        <c:ser>
          <c:idx val="0"/>
          <c:order val="0"/>
          <c:spPr>
            <a:solidFill>
              <a:schemeClr val="accent5">
                <a:lumMod val="75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E598-483D-8E6E-11D69BF27FFD}"/>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E598-483D-8E6E-11D69BF27FFD}"/>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5-E598-483D-8E6E-11D69BF27FFD}"/>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7-E598-483D-8E6E-11D69BF27FFD}"/>
              </c:ext>
            </c:extLst>
          </c:dPt>
          <c:dPt>
            <c:idx val="4"/>
            <c:invertIfNegative val="0"/>
            <c:bubble3D val="0"/>
            <c:spPr>
              <a:solidFill>
                <a:srgbClr val="FFFFCC"/>
              </a:solidFill>
              <a:ln>
                <a:noFill/>
              </a:ln>
              <a:effectLst/>
            </c:spPr>
            <c:extLst>
              <c:ext xmlns:c16="http://schemas.microsoft.com/office/drawing/2014/chart" uri="{C3380CC4-5D6E-409C-BE32-E72D297353CC}">
                <c16:uniqueId val="{00000009-E598-483D-8E6E-11D69BF27FF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'School Level Chart'!$A$2:$A$6</c:f>
              <c:strCache>
                <c:ptCount val="5"/>
                <c:pt idx="0">
                  <c:v>Elementary </c:v>
                </c:pt>
                <c:pt idx="1">
                  <c:v>Middle </c:v>
                </c:pt>
                <c:pt idx="2">
                  <c:v>High </c:v>
                </c:pt>
                <c:pt idx="3">
                  <c:v>Multiple Schools/Central Office Employee</c:v>
                </c:pt>
                <c:pt idx="4">
                  <c:v>Other/Prefer not to answer</c:v>
                </c:pt>
              </c:strCache>
            </c:strRef>
          </c:cat>
          <c:val>
            <c:numRef>
              <c:f>'School Level Chart'!$C$2:$C$6</c:f>
              <c:numCache>
                <c:formatCode>0%</c:formatCode>
                <c:ptCount val="5"/>
                <c:pt idx="0">
                  <c:v>0.42382103990326481</c:v>
                </c:pt>
                <c:pt idx="1">
                  <c:v>0.16263603385731559</c:v>
                </c:pt>
                <c:pt idx="2">
                  <c:v>0.21100362756952842</c:v>
                </c:pt>
                <c:pt idx="3">
                  <c:v>8.4038694074969764E-2</c:v>
                </c:pt>
                <c:pt idx="4">
                  <c:v>0.11789600967351874</c:v>
                </c:pt>
              </c:numCache>
            </c:numRef>
          </c:val>
          <c:extLst>
            <c:ext xmlns:c16="http://schemas.microsoft.com/office/drawing/2014/chart" uri="{C3380CC4-5D6E-409C-BE32-E72D297353CC}">
              <c16:uniqueId val="{0000000A-E598-483D-8E6E-11D69BF27FFD}"/>
            </c:ext>
          </c:extLst>
        </c:ser>
        <c:dLbls>
          <c:dLblPos val="outEnd"/>
          <c:showLegendKey val="0"/>
          <c:showVal val="1"/>
          <c:showCatName val="0"/>
          <c:showSerName val="0"/>
          <c:showPercent val="0"/>
          <c:showBubbleSize val="0"/>
        </c:dLbls>
        <c:gapWidth val="100"/>
        <c:axId val="1952091743"/>
        <c:axId val="1952091327"/>
      </c:barChart>
      <c:catAx>
        <c:axId val="195209174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952091327"/>
        <c:crosses val="autoZero"/>
        <c:auto val="1"/>
        <c:lblAlgn val="ctr"/>
        <c:lblOffset val="100"/>
        <c:noMultiLvlLbl val="0"/>
      </c:catAx>
      <c:valAx>
        <c:axId val="1952091327"/>
        <c:scaling>
          <c:orientation val="minMax"/>
          <c:max val="0.5"/>
        </c:scaling>
        <c:delete val="1"/>
        <c:axPos val="l"/>
        <c:majorGridlines>
          <c:spPr>
            <a:ln w="9525" cap="flat" cmpd="sng" algn="ctr">
              <a:solidFill>
                <a:sysClr val="window" lastClr="FFFFFF">
                  <a:lumMod val="95000"/>
                </a:sysClr>
              </a:solidFill>
              <a:round/>
            </a:ln>
            <a:effectLst/>
          </c:spPr>
        </c:majorGridlines>
        <c:numFmt formatCode="0%" sourceLinked="1"/>
        <c:majorTickMark val="none"/>
        <c:minorTickMark val="none"/>
        <c:tickLblPos val="nextTo"/>
        <c:crossAx val="1952091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69858984118626E-2"/>
          <c:y val="0.10258363453160592"/>
          <c:w val="0.90183842441039908"/>
          <c:h val="0.58498312413067399"/>
        </c:manualLayout>
      </c:layout>
      <c:barChart>
        <c:barDir val="col"/>
        <c:grouping val="percentStacked"/>
        <c:varyColors val="0"/>
        <c:ser>
          <c:idx val="0"/>
          <c:order val="0"/>
          <c:tx>
            <c:strRef>
              <c:f>'Concern Chart Fall to Spring'!$A$3</c:f>
              <c:strCache>
                <c:ptCount val="1"/>
                <c:pt idx="0">
                  <c:v>Not at all concerned</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'Concern Chart Fall to Spring'!$B$1:$M$2</c:f>
              <c:multiLvlStrCache>
                <c:ptCount val="12"/>
                <c:lvl>
                  <c:pt idx="0">
                    <c:v>Fall</c:v>
                  </c:pt>
                  <c:pt idx="1">
                    <c:v>Spring</c:v>
                  </c:pt>
                  <c:pt idx="2">
                    <c:v>Fall</c:v>
                  </c:pt>
                  <c:pt idx="3">
                    <c:v>Spring</c:v>
                  </c:pt>
                  <c:pt idx="4">
                    <c:v>Fall</c:v>
                  </c:pt>
                  <c:pt idx="5">
                    <c:v>Spring</c:v>
                  </c:pt>
                  <c:pt idx="6">
                    <c:v>Fall</c:v>
                  </c:pt>
                  <c:pt idx="7">
                    <c:v>Spring</c:v>
                  </c:pt>
                  <c:pt idx="8">
                    <c:v>Fall</c:v>
                  </c:pt>
                  <c:pt idx="9">
                    <c:v>Spring</c:v>
                  </c:pt>
                  <c:pt idx="10">
                    <c:v>Fall</c:v>
                  </c:pt>
                  <c:pt idx="11">
                    <c:v>Spring</c:v>
                  </c:pt>
                </c:lvl>
                <c:lvl>
                  <c:pt idx="0">
                    <c:v>Access to technology</c:v>
                  </c:pt>
                  <c:pt idx="2">
                    <c:v>Academic growth</c:v>
                  </c:pt>
                  <c:pt idx="4">
                    <c:v>Peer relationships</c:v>
                  </c:pt>
                  <c:pt idx="6">
                    <c:v>Social-emotional well-being</c:v>
                  </c:pt>
                  <c:pt idx="8">
                    <c:v>Relationships with adults</c:v>
                  </c:pt>
                  <c:pt idx="10">
                    <c:v>Behavior</c:v>
                  </c:pt>
                </c:lvl>
              </c:multiLvlStrCache>
            </c:multiLvlStrRef>
          </c:cat>
          <c:val>
            <c:numRef>
              <c:f>'Concern Chart Fall to Spring'!$B$3:$M$3</c:f>
              <c:numCache>
                <c:formatCode>0%</c:formatCode>
                <c:ptCount val="12"/>
                <c:pt idx="0">
                  <c:v>6.9000000000000006E-2</c:v>
                </c:pt>
                <c:pt idx="1">
                  <c:v>0.21199999999999999</c:v>
                </c:pt>
                <c:pt idx="2">
                  <c:v>2.7E-2</c:v>
                </c:pt>
                <c:pt idx="3">
                  <c:v>7.1999999999999995E-2</c:v>
                </c:pt>
                <c:pt idx="4">
                  <c:v>9.9000000000000005E-2</c:v>
                </c:pt>
                <c:pt idx="5">
                  <c:v>0.13200000000000001</c:v>
                </c:pt>
                <c:pt idx="6">
                  <c:v>3.7999999999999999E-2</c:v>
                </c:pt>
                <c:pt idx="7">
                  <c:v>6.3E-2</c:v>
                </c:pt>
                <c:pt idx="8">
                  <c:v>0.158</c:v>
                </c:pt>
                <c:pt idx="9">
                  <c:v>0.183</c:v>
                </c:pt>
                <c:pt idx="10">
                  <c:v>0.224</c:v>
                </c:pt>
                <c:pt idx="11">
                  <c:v>0.1</c:v>
                </c:pt>
              </c:numCache>
            </c:numRef>
          </c:val>
          <c:extLst>
            <c:ext xmlns:c16="http://schemas.microsoft.com/office/drawing/2014/chart" uri="{C3380CC4-5D6E-409C-BE32-E72D297353CC}">
              <c16:uniqueId val="{00000000-7657-4B97-976B-10564750AE92}"/>
            </c:ext>
          </c:extLst>
        </c:ser>
        <c:ser>
          <c:idx val="1"/>
          <c:order val="1"/>
          <c:tx>
            <c:strRef>
              <c:f>'Concern Chart Fall to Spring'!$A$4</c:f>
              <c:strCache>
                <c:ptCount val="1"/>
                <c:pt idx="0">
                  <c:v>Slightly concerned</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'Concern Chart Fall to Spring'!$B$1:$M$2</c:f>
              <c:multiLvlStrCache>
                <c:ptCount val="12"/>
                <c:lvl>
                  <c:pt idx="0">
                    <c:v>Fall</c:v>
                  </c:pt>
                  <c:pt idx="1">
                    <c:v>Spring</c:v>
                  </c:pt>
                  <c:pt idx="2">
                    <c:v>Fall</c:v>
                  </c:pt>
                  <c:pt idx="3">
                    <c:v>Spring</c:v>
                  </c:pt>
                  <c:pt idx="4">
                    <c:v>Fall</c:v>
                  </c:pt>
                  <c:pt idx="5">
                    <c:v>Spring</c:v>
                  </c:pt>
                  <c:pt idx="6">
                    <c:v>Fall</c:v>
                  </c:pt>
                  <c:pt idx="7">
                    <c:v>Spring</c:v>
                  </c:pt>
                  <c:pt idx="8">
                    <c:v>Fall</c:v>
                  </c:pt>
                  <c:pt idx="9">
                    <c:v>Spring</c:v>
                  </c:pt>
                  <c:pt idx="10">
                    <c:v>Fall</c:v>
                  </c:pt>
                  <c:pt idx="11">
                    <c:v>Spring</c:v>
                  </c:pt>
                </c:lvl>
                <c:lvl>
                  <c:pt idx="0">
                    <c:v>Access to technology</c:v>
                  </c:pt>
                  <c:pt idx="2">
                    <c:v>Academic growth</c:v>
                  </c:pt>
                  <c:pt idx="4">
                    <c:v>Peer relationships</c:v>
                  </c:pt>
                  <c:pt idx="6">
                    <c:v>Social-emotional well-being</c:v>
                  </c:pt>
                  <c:pt idx="8">
                    <c:v>Relationships with adults</c:v>
                  </c:pt>
                  <c:pt idx="10">
                    <c:v>Behavior</c:v>
                  </c:pt>
                </c:lvl>
              </c:multiLvlStrCache>
            </c:multiLvlStrRef>
          </c:cat>
          <c:val>
            <c:numRef>
              <c:f>'Concern Chart Fall to Spring'!$B$4:$M$4</c:f>
              <c:numCache>
                <c:formatCode>0%</c:formatCode>
                <c:ptCount val="12"/>
                <c:pt idx="0">
                  <c:v>0.11799999999999999</c:v>
                </c:pt>
                <c:pt idx="1">
                  <c:v>0.23599999999999999</c:v>
                </c:pt>
                <c:pt idx="2">
                  <c:v>6.9000000000000006E-2</c:v>
                </c:pt>
                <c:pt idx="3">
                  <c:v>0.14199999999999999</c:v>
                </c:pt>
                <c:pt idx="4">
                  <c:v>0.16</c:v>
                </c:pt>
                <c:pt idx="5">
                  <c:v>0.21</c:v>
                </c:pt>
                <c:pt idx="6">
                  <c:v>8.7999999999999995E-2</c:v>
                </c:pt>
                <c:pt idx="7">
                  <c:v>0.11799999999999999</c:v>
                </c:pt>
                <c:pt idx="8">
                  <c:v>0.183</c:v>
                </c:pt>
                <c:pt idx="9">
                  <c:v>0.221</c:v>
                </c:pt>
                <c:pt idx="10">
                  <c:v>0.214</c:v>
                </c:pt>
                <c:pt idx="11">
                  <c:v>0.19400000000000001</c:v>
                </c:pt>
              </c:numCache>
            </c:numRef>
          </c:val>
          <c:extLst>
            <c:ext xmlns:c16="http://schemas.microsoft.com/office/drawing/2014/chart" uri="{C3380CC4-5D6E-409C-BE32-E72D297353CC}">
              <c16:uniqueId val="{00000001-7657-4B97-976B-10564750AE92}"/>
            </c:ext>
          </c:extLst>
        </c:ser>
        <c:ser>
          <c:idx val="2"/>
          <c:order val="2"/>
          <c:tx>
            <c:strRef>
              <c:f>'Concern Chart Fall to Spring'!$A$5</c:f>
              <c:strCache>
                <c:ptCount val="1"/>
                <c:pt idx="0">
                  <c:v>Somewhat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'Concern Chart Fall to Spring'!$B$1:$M$2</c:f>
              <c:multiLvlStrCache>
                <c:ptCount val="12"/>
                <c:lvl>
                  <c:pt idx="0">
                    <c:v>Fall</c:v>
                  </c:pt>
                  <c:pt idx="1">
                    <c:v>Spring</c:v>
                  </c:pt>
                  <c:pt idx="2">
                    <c:v>Fall</c:v>
                  </c:pt>
                  <c:pt idx="3">
                    <c:v>Spring</c:v>
                  </c:pt>
                  <c:pt idx="4">
                    <c:v>Fall</c:v>
                  </c:pt>
                  <c:pt idx="5">
                    <c:v>Spring</c:v>
                  </c:pt>
                  <c:pt idx="6">
                    <c:v>Fall</c:v>
                  </c:pt>
                  <c:pt idx="7">
                    <c:v>Spring</c:v>
                  </c:pt>
                  <c:pt idx="8">
                    <c:v>Fall</c:v>
                  </c:pt>
                  <c:pt idx="9">
                    <c:v>Spring</c:v>
                  </c:pt>
                  <c:pt idx="10">
                    <c:v>Fall</c:v>
                  </c:pt>
                  <c:pt idx="11">
                    <c:v>Spring</c:v>
                  </c:pt>
                </c:lvl>
                <c:lvl>
                  <c:pt idx="0">
                    <c:v>Access to technology</c:v>
                  </c:pt>
                  <c:pt idx="2">
                    <c:v>Academic growth</c:v>
                  </c:pt>
                  <c:pt idx="4">
                    <c:v>Peer relationships</c:v>
                  </c:pt>
                  <c:pt idx="6">
                    <c:v>Social-emotional well-being</c:v>
                  </c:pt>
                  <c:pt idx="8">
                    <c:v>Relationships with adults</c:v>
                  </c:pt>
                  <c:pt idx="10">
                    <c:v>Behavior</c:v>
                  </c:pt>
                </c:lvl>
              </c:multiLvlStrCache>
            </c:multiLvlStrRef>
          </c:cat>
          <c:val>
            <c:numRef>
              <c:f>'Concern Chart Fall to Spring'!$B$5:$M$5</c:f>
              <c:numCache>
                <c:formatCode>0%</c:formatCode>
                <c:ptCount val="12"/>
                <c:pt idx="0">
                  <c:v>0.17499999999999999</c:v>
                </c:pt>
                <c:pt idx="1">
                  <c:v>0.27400000000000002</c:v>
                </c:pt>
                <c:pt idx="2">
                  <c:v>0.16900000000000001</c:v>
                </c:pt>
                <c:pt idx="3">
                  <c:v>0.28299999999999997</c:v>
                </c:pt>
                <c:pt idx="4">
                  <c:v>0.27300000000000002</c:v>
                </c:pt>
                <c:pt idx="5">
                  <c:v>0.29499999999999998</c:v>
                </c:pt>
                <c:pt idx="6">
                  <c:v>0.23499999999999999</c:v>
                </c:pt>
                <c:pt idx="7">
                  <c:v>0.25800000000000001</c:v>
                </c:pt>
                <c:pt idx="8">
                  <c:v>0.28000000000000003</c:v>
                </c:pt>
                <c:pt idx="9">
                  <c:v>0.28599999999999998</c:v>
                </c:pt>
                <c:pt idx="10">
                  <c:v>0.27400000000000002</c:v>
                </c:pt>
                <c:pt idx="11">
                  <c:v>0.28899999999999998</c:v>
                </c:pt>
              </c:numCache>
            </c:numRef>
          </c:val>
          <c:extLst>
            <c:ext xmlns:c16="http://schemas.microsoft.com/office/drawing/2014/chart" uri="{C3380CC4-5D6E-409C-BE32-E72D297353CC}">
              <c16:uniqueId val="{00000002-7657-4B97-976B-10564750AE92}"/>
            </c:ext>
          </c:extLst>
        </c:ser>
        <c:ser>
          <c:idx val="3"/>
          <c:order val="3"/>
          <c:tx>
            <c:strRef>
              <c:f>'Concern Chart Fall to Spring'!$A$6</c:f>
              <c:strCache>
                <c:ptCount val="1"/>
                <c:pt idx="0">
                  <c:v>Quite concerned</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'Concern Chart Fall to Spring'!$B$1:$M$2</c:f>
              <c:multiLvlStrCache>
                <c:ptCount val="12"/>
                <c:lvl>
                  <c:pt idx="0">
                    <c:v>Fall</c:v>
                  </c:pt>
                  <c:pt idx="1">
                    <c:v>Spring</c:v>
                  </c:pt>
                  <c:pt idx="2">
                    <c:v>Fall</c:v>
                  </c:pt>
                  <c:pt idx="3">
                    <c:v>Spring</c:v>
                  </c:pt>
                  <c:pt idx="4">
                    <c:v>Fall</c:v>
                  </c:pt>
                  <c:pt idx="5">
                    <c:v>Spring</c:v>
                  </c:pt>
                  <c:pt idx="6">
                    <c:v>Fall</c:v>
                  </c:pt>
                  <c:pt idx="7">
                    <c:v>Spring</c:v>
                  </c:pt>
                  <c:pt idx="8">
                    <c:v>Fall</c:v>
                  </c:pt>
                  <c:pt idx="9">
                    <c:v>Spring</c:v>
                  </c:pt>
                  <c:pt idx="10">
                    <c:v>Fall</c:v>
                  </c:pt>
                  <c:pt idx="11">
                    <c:v>Spring</c:v>
                  </c:pt>
                </c:lvl>
                <c:lvl>
                  <c:pt idx="0">
                    <c:v>Access to technology</c:v>
                  </c:pt>
                  <c:pt idx="2">
                    <c:v>Academic growth</c:v>
                  </c:pt>
                  <c:pt idx="4">
                    <c:v>Peer relationships</c:v>
                  </c:pt>
                  <c:pt idx="6">
                    <c:v>Social-emotional well-being</c:v>
                  </c:pt>
                  <c:pt idx="8">
                    <c:v>Relationships with adults</c:v>
                  </c:pt>
                  <c:pt idx="10">
                    <c:v>Behavior</c:v>
                  </c:pt>
                </c:lvl>
              </c:multiLvlStrCache>
            </c:multiLvlStrRef>
          </c:cat>
          <c:val>
            <c:numRef>
              <c:f>'Concern Chart Fall to Spring'!$B$6:$M$6</c:f>
              <c:numCache>
                <c:formatCode>0%</c:formatCode>
                <c:ptCount val="12"/>
                <c:pt idx="0">
                  <c:v>0.25</c:v>
                </c:pt>
                <c:pt idx="1">
                  <c:v>0.17899999999999999</c:v>
                </c:pt>
                <c:pt idx="2">
                  <c:v>0.35</c:v>
                </c:pt>
                <c:pt idx="3">
                  <c:v>0.32500000000000001</c:v>
                </c:pt>
                <c:pt idx="4">
                  <c:v>0.253</c:v>
                </c:pt>
                <c:pt idx="5">
                  <c:v>0.23699999999999999</c:v>
                </c:pt>
                <c:pt idx="6">
                  <c:v>0.317</c:v>
                </c:pt>
                <c:pt idx="7">
                  <c:v>0.32500000000000001</c:v>
                </c:pt>
                <c:pt idx="8">
                  <c:v>0.218</c:v>
                </c:pt>
                <c:pt idx="9">
                  <c:v>0.2</c:v>
                </c:pt>
                <c:pt idx="10">
                  <c:v>0.16</c:v>
                </c:pt>
                <c:pt idx="11">
                  <c:v>0.254</c:v>
                </c:pt>
              </c:numCache>
            </c:numRef>
          </c:val>
          <c:extLst>
            <c:ext xmlns:c16="http://schemas.microsoft.com/office/drawing/2014/chart" uri="{C3380CC4-5D6E-409C-BE32-E72D297353CC}">
              <c16:uniqueId val="{00000003-7657-4B97-976B-10564750AE92}"/>
            </c:ext>
          </c:extLst>
        </c:ser>
        <c:ser>
          <c:idx val="4"/>
          <c:order val="4"/>
          <c:tx>
            <c:strRef>
              <c:f>'Concern Chart Fall to Spring'!$A$7</c:f>
              <c:strCache>
                <c:ptCount val="1"/>
                <c:pt idx="0">
                  <c:v>Extremely concerned</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'Concern Chart Fall to Spring'!$B$1:$M$2</c:f>
              <c:multiLvlStrCache>
                <c:ptCount val="12"/>
                <c:lvl>
                  <c:pt idx="0">
                    <c:v>Fall</c:v>
                  </c:pt>
                  <c:pt idx="1">
                    <c:v>Spring</c:v>
                  </c:pt>
                  <c:pt idx="2">
                    <c:v>Fall</c:v>
                  </c:pt>
                  <c:pt idx="3">
                    <c:v>Spring</c:v>
                  </c:pt>
                  <c:pt idx="4">
                    <c:v>Fall</c:v>
                  </c:pt>
                  <c:pt idx="5">
                    <c:v>Spring</c:v>
                  </c:pt>
                  <c:pt idx="6">
                    <c:v>Fall</c:v>
                  </c:pt>
                  <c:pt idx="7">
                    <c:v>Spring</c:v>
                  </c:pt>
                  <c:pt idx="8">
                    <c:v>Fall</c:v>
                  </c:pt>
                  <c:pt idx="9">
                    <c:v>Spring</c:v>
                  </c:pt>
                  <c:pt idx="10">
                    <c:v>Fall</c:v>
                  </c:pt>
                  <c:pt idx="11">
                    <c:v>Spring</c:v>
                  </c:pt>
                </c:lvl>
                <c:lvl>
                  <c:pt idx="0">
                    <c:v>Access to technology</c:v>
                  </c:pt>
                  <c:pt idx="2">
                    <c:v>Academic growth</c:v>
                  </c:pt>
                  <c:pt idx="4">
                    <c:v>Peer relationships</c:v>
                  </c:pt>
                  <c:pt idx="6">
                    <c:v>Social-emotional well-being</c:v>
                  </c:pt>
                  <c:pt idx="8">
                    <c:v>Relationships with adults</c:v>
                  </c:pt>
                  <c:pt idx="10">
                    <c:v>Behavior</c:v>
                  </c:pt>
                </c:lvl>
              </c:multiLvlStrCache>
            </c:multiLvlStrRef>
          </c:cat>
          <c:val>
            <c:numRef>
              <c:f>'Concern Chart Fall to Spring'!$B$7:$M$7</c:f>
              <c:numCache>
                <c:formatCode>0%</c:formatCode>
                <c:ptCount val="12"/>
                <c:pt idx="0">
                  <c:v>0.38800000000000001</c:v>
                </c:pt>
                <c:pt idx="1">
                  <c:v>9.8000000000000004E-2</c:v>
                </c:pt>
                <c:pt idx="2">
                  <c:v>0.38400000000000001</c:v>
                </c:pt>
                <c:pt idx="3">
                  <c:v>0.17699999999999999</c:v>
                </c:pt>
                <c:pt idx="4">
                  <c:v>0.215</c:v>
                </c:pt>
                <c:pt idx="5">
                  <c:v>0.125</c:v>
                </c:pt>
                <c:pt idx="6">
                  <c:v>0.32100000000000001</c:v>
                </c:pt>
                <c:pt idx="7">
                  <c:v>0.23499999999999999</c:v>
                </c:pt>
                <c:pt idx="8">
                  <c:v>0.161</c:v>
                </c:pt>
                <c:pt idx="9">
                  <c:v>0.109</c:v>
                </c:pt>
                <c:pt idx="10">
                  <c:v>0.128</c:v>
                </c:pt>
                <c:pt idx="11">
                  <c:v>0.16200000000000001</c:v>
                </c:pt>
              </c:numCache>
            </c:numRef>
          </c:val>
          <c:extLst>
            <c:ext xmlns:c16="http://schemas.microsoft.com/office/drawing/2014/chart" uri="{C3380CC4-5D6E-409C-BE32-E72D297353CC}">
              <c16:uniqueId val="{00000004-7657-4B97-976B-10564750AE92}"/>
            </c:ext>
          </c:extLst>
        </c:ser>
        <c:dLbls>
          <c:dLblPos val="ctr"/>
          <c:showLegendKey val="0"/>
          <c:showVal val="1"/>
          <c:showCatName val="0"/>
          <c:showSerName val="0"/>
          <c:showPercent val="0"/>
          <c:showBubbleSize val="0"/>
        </c:dLbls>
        <c:gapWidth val="100"/>
        <c:overlap val="100"/>
        <c:axId val="431475488"/>
        <c:axId val="431471224"/>
      </c:barChart>
      <c:catAx>
        <c:axId val="431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431471224"/>
        <c:crosses val="autoZero"/>
        <c:auto val="1"/>
        <c:lblAlgn val="ctr"/>
        <c:lblOffset val="100"/>
        <c:noMultiLvlLbl val="0"/>
      </c:catAx>
      <c:valAx>
        <c:axId val="43147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14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8342225348674"/>
          <c:y val="9.44105235006414E-2"/>
          <c:w val="0.57335104948948856"/>
          <c:h val="0.75337802738757365"/>
        </c:manualLayout>
      </c:layout>
      <c:barChart>
        <c:barDir val="bar"/>
        <c:grouping val="clustered"/>
        <c:varyColors val="0"/>
        <c:ser>
          <c:idx val="2"/>
          <c:order val="1"/>
          <c:tx>
            <c:strRef>
              <c:f>'Confi Spring 2021 LrnModl Grph'!$O$3</c:f>
              <c:strCache>
                <c:ptCount val="1"/>
                <c:pt idx="0">
                  <c:v>Hybrid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'Confi Spring 2021 LrnModl Grph'!$L$4:$L$8</c:f>
              <c:strCache>
                <c:ptCount val="5"/>
                <c:pt idx="0">
                  <c:v>Academically advanced students</c:v>
                </c:pt>
                <c:pt idx="1">
                  <c:v>Students with special learning needs (e.g., IEP)</c:v>
                </c:pt>
                <c:pt idx="2">
                  <c:v>Students learning English (EL)</c:v>
                </c:pt>
                <c:pt idx="3">
                  <c:v>Students experiencing trauma</c:v>
                </c:pt>
                <c:pt idx="4">
                  <c:v>Students with inadequate technology</c:v>
                </c:pt>
              </c:strCache>
            </c:strRef>
          </c:cat>
          <c:val>
            <c:numRef>
              <c:f>'Confi Spring 2021 LrnModl Grph'!$O$4:$O$8</c:f>
              <c:numCache>
                <c:formatCode>0%</c:formatCode>
                <c:ptCount val="5"/>
                <c:pt idx="0">
                  <c:v>0.76300000000000001</c:v>
                </c:pt>
                <c:pt idx="1">
                  <c:v>0.68799999999999994</c:v>
                </c:pt>
                <c:pt idx="2">
                  <c:v>0.54699999999999993</c:v>
                </c:pt>
                <c:pt idx="3">
                  <c:v>0.45499999999999996</c:v>
                </c:pt>
                <c:pt idx="4">
                  <c:v>0.55299999999999994</c:v>
                </c:pt>
              </c:numCache>
            </c:numRef>
          </c:val>
          <c:extLst>
            <c:ext xmlns:c16="http://schemas.microsoft.com/office/drawing/2014/chart" uri="{C3380CC4-5D6E-409C-BE32-E72D297353CC}">
              <c16:uniqueId val="{00000001-B8C0-47F9-8153-9F21EDE03B76}"/>
            </c:ext>
          </c:extLst>
        </c:ser>
        <c:ser>
          <c:idx val="3"/>
          <c:order val="2"/>
          <c:tx>
            <c:strRef>
              <c:f>'Confi Spring 2021 LrnModl Grph'!$P$3</c:f>
              <c:strCache>
                <c:ptCount val="1"/>
                <c:pt idx="0">
                  <c:v>Distance Learning</c:v>
                </c:pt>
              </c:strCache>
            </c:strRef>
          </c:tx>
          <c:spPr>
            <a:solidFill>
              <a:srgbClr val="CC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'Confi Spring 2021 LrnModl Grph'!$L$4:$L$8</c:f>
              <c:strCache>
                <c:ptCount val="5"/>
                <c:pt idx="0">
                  <c:v>Academically advanced students</c:v>
                </c:pt>
                <c:pt idx="1">
                  <c:v>Students with special learning needs (e.g., IEP)</c:v>
                </c:pt>
                <c:pt idx="2">
                  <c:v>Students learning English (EL)</c:v>
                </c:pt>
                <c:pt idx="3">
                  <c:v>Students experiencing trauma</c:v>
                </c:pt>
                <c:pt idx="4">
                  <c:v>Students with inadequate technology</c:v>
                </c:pt>
              </c:strCache>
            </c:strRef>
          </c:cat>
          <c:val>
            <c:numRef>
              <c:f>'Confi Spring 2021 LrnModl Grph'!$P$4:$P$8</c:f>
              <c:numCache>
                <c:formatCode>0%</c:formatCode>
                <c:ptCount val="5"/>
                <c:pt idx="0">
                  <c:v>0.64800000000000002</c:v>
                </c:pt>
                <c:pt idx="1">
                  <c:v>0.46599999999999997</c:v>
                </c:pt>
                <c:pt idx="2">
                  <c:v>0.53499999999999992</c:v>
                </c:pt>
                <c:pt idx="3">
                  <c:v>0.44600000000000001</c:v>
                </c:pt>
                <c:pt idx="4">
                  <c:v>0.34699999999999998</c:v>
                </c:pt>
              </c:numCache>
            </c:numRef>
          </c:val>
          <c:extLst>
            <c:ext xmlns:c16="http://schemas.microsoft.com/office/drawing/2014/chart" uri="{C3380CC4-5D6E-409C-BE32-E72D297353CC}">
              <c16:uniqueId val="{00000002-B8C0-47F9-8153-9F21EDE03B76}"/>
            </c:ext>
          </c:extLst>
        </c:ser>
        <c:ser>
          <c:idx val="1"/>
          <c:order val="3"/>
          <c:tx>
            <c:strRef>
              <c:f>'Confi Spring 2021 LrnModl Grph'!$N$3</c:f>
              <c:strCache>
                <c:ptCount val="1"/>
                <c:pt idx="0">
                  <c:v>In-Person</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'Confi Spring 2021 LrnModl Grph'!$L$4:$L$8</c:f>
              <c:strCache>
                <c:ptCount val="5"/>
                <c:pt idx="0">
                  <c:v>Academically advanced students</c:v>
                </c:pt>
                <c:pt idx="1">
                  <c:v>Students with special learning needs (e.g., IEP)</c:v>
                </c:pt>
                <c:pt idx="2">
                  <c:v>Students learning English (EL)</c:v>
                </c:pt>
                <c:pt idx="3">
                  <c:v>Students experiencing trauma</c:v>
                </c:pt>
                <c:pt idx="4">
                  <c:v>Students with inadequate technology</c:v>
                </c:pt>
              </c:strCache>
            </c:strRef>
          </c:cat>
          <c:val>
            <c:numRef>
              <c:f>'Confi Spring 2021 LrnModl Grph'!$N$4:$N$8</c:f>
              <c:numCache>
                <c:formatCode>0%</c:formatCode>
                <c:ptCount val="5"/>
                <c:pt idx="0">
                  <c:v>0.69599999999999995</c:v>
                </c:pt>
                <c:pt idx="1">
                  <c:v>0.70799999999999996</c:v>
                </c:pt>
                <c:pt idx="2">
                  <c:v>0.67599999999999993</c:v>
                </c:pt>
                <c:pt idx="3">
                  <c:v>0.56899999999999995</c:v>
                </c:pt>
                <c:pt idx="4">
                  <c:v>0.56200000000000006</c:v>
                </c:pt>
              </c:numCache>
            </c:numRef>
          </c:val>
          <c:extLst>
            <c:ext xmlns:c16="http://schemas.microsoft.com/office/drawing/2014/chart" uri="{C3380CC4-5D6E-409C-BE32-E72D297353CC}">
              <c16:uniqueId val="{00000003-B8C0-47F9-8153-9F21EDE03B76}"/>
            </c:ext>
          </c:extLst>
        </c:ser>
        <c:dLbls>
          <c:dLblPos val="outEnd"/>
          <c:showLegendKey val="0"/>
          <c:showVal val="1"/>
          <c:showCatName val="0"/>
          <c:showSerName val="0"/>
          <c:showPercent val="0"/>
          <c:showBubbleSize val="0"/>
        </c:dLbls>
        <c:gapWidth val="144"/>
        <c:overlap val="-15"/>
        <c:axId val="498844376"/>
        <c:axId val="498842080"/>
        <c:extLst>
          <c:ext xmlns:c15="http://schemas.microsoft.com/office/drawing/2012/chart" uri="{02D57815-91ED-43cb-92C2-25804820EDAC}">
            <c15:filteredBarSeries>
              <c15:ser>
                <c:idx val="4"/>
                <c:order val="0"/>
                <c:tx>
                  <c:strRef>
                    <c:extLst>
                      <c:ext uri="{02D57815-91ED-43cb-92C2-25804820EDAC}">
                        <c15:formulaRef>
                          <c15:sqref>'Confi Spring 2021 LrnModl Grph'!$Q$3</c15:sqref>
                        </c15:formulaRef>
                      </c:ext>
                    </c:extLst>
                    <c:strCache>
                      <c:ptCount val="1"/>
                      <c:pt idx="0">
                        <c:v>Combination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'Confi Spring 2021 LrnModl Grph'!$L$4:$L$8</c15:sqref>
                        </c15:formulaRef>
                      </c:ext>
                    </c:extLst>
                    <c:strCache>
                      <c:ptCount val="5"/>
                      <c:pt idx="0">
                        <c:v>Academically advanced students</c:v>
                      </c:pt>
                      <c:pt idx="1">
                        <c:v>Students with special learning needs (e.g., IEP)</c:v>
                      </c:pt>
                      <c:pt idx="2">
                        <c:v>Students learning English (EL)</c:v>
                      </c:pt>
                      <c:pt idx="3">
                        <c:v>Students experiencing trauma</c:v>
                      </c:pt>
                      <c:pt idx="4">
                        <c:v>Students with inadequate technology</c:v>
                      </c:pt>
                    </c:strCache>
                  </c:strRef>
                </c:cat>
                <c:val>
                  <c:numRef>
                    <c:extLst>
                      <c:ext uri="{02D57815-91ED-43cb-92C2-25804820EDAC}">
                        <c15:formulaRef>
                          <c15:sqref>'Confi Spring 2021 LrnModl Grph'!$Q$4:$Q$8</c15:sqref>
                        </c15:formulaRef>
                      </c:ext>
                    </c:extLst>
                    <c:numCache>
                      <c:formatCode>0%</c:formatCode>
                      <c:ptCount val="5"/>
                      <c:pt idx="0">
                        <c:v>0.72099999999999997</c:v>
                      </c:pt>
                      <c:pt idx="1">
                        <c:v>0.67500000000000004</c:v>
                      </c:pt>
                      <c:pt idx="2">
                        <c:v>0.52200000000000002</c:v>
                      </c:pt>
                      <c:pt idx="3">
                        <c:v>0.46</c:v>
                      </c:pt>
                      <c:pt idx="4">
                        <c:v>0.48899999999999999</c:v>
                      </c:pt>
                    </c:numCache>
                  </c:numRef>
                </c:val>
                <c:extLst>
                  <c:ext xmlns:c16="http://schemas.microsoft.com/office/drawing/2014/chart" uri="{C3380CC4-5D6E-409C-BE32-E72D297353CC}">
                    <c16:uniqueId val="{00000000-B8C0-47F9-8153-9F21EDE03B76}"/>
                  </c:ext>
                </c:extLst>
              </c15:ser>
            </c15:filteredBarSeries>
            <c15:filteredBarSeries>
              <c15:ser>
                <c:idx val="0"/>
                <c:order val="4"/>
                <c:tx>
                  <c:strRef>
                    <c:extLst>
                      <c:ext xmlns:c15="http://schemas.microsoft.com/office/drawing/2012/chart" uri="{02D57815-91ED-43cb-92C2-25804820EDAC}">
                        <c15:formulaRef>
                          <c15:sqref>'Confi Spring 2021 LrnModl Grph'!$M$3</c15:sqref>
                        </c15:formulaRef>
                      </c:ext>
                    </c:extLst>
                    <c:strCache>
                      <c:ptCount val="1"/>
                      <c:pt idx="0">
                        <c:v>All Teachers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'Confi Spring 2021 LrnModl Grph'!$L$4:$L$8</c15:sqref>
                        </c15:formulaRef>
                      </c:ext>
                    </c:extLst>
                    <c:strCache>
                      <c:ptCount val="5"/>
                      <c:pt idx="0">
                        <c:v>Academically advanced students</c:v>
                      </c:pt>
                      <c:pt idx="1">
                        <c:v>Students with special learning needs (e.g., IEP)</c:v>
                      </c:pt>
                      <c:pt idx="2">
                        <c:v>Students learning English (EL)</c:v>
                      </c:pt>
                      <c:pt idx="3">
                        <c:v>Students experiencing trauma</c:v>
                      </c:pt>
                      <c:pt idx="4">
                        <c:v>Students with inadequate technology</c:v>
                      </c:pt>
                    </c:strCache>
                  </c:strRef>
                </c:cat>
                <c:val>
                  <c:numRef>
                    <c:extLst>
                      <c:ext xmlns:c15="http://schemas.microsoft.com/office/drawing/2012/chart" uri="{02D57815-91ED-43cb-92C2-25804820EDAC}">
                        <c15:formulaRef>
                          <c15:sqref>'Confi Spring 2021 LrnModl Grph'!$M$4:$M$8</c15:sqref>
                        </c15:formulaRef>
                      </c:ext>
                    </c:extLst>
                    <c:numCache>
                      <c:formatCode>0%</c:formatCode>
                      <c:ptCount val="5"/>
                      <c:pt idx="0">
                        <c:v>0.71100000000000008</c:v>
                      </c:pt>
                      <c:pt idx="1">
                        <c:v>0.67599999999999993</c:v>
                      </c:pt>
                      <c:pt idx="2">
                        <c:v>0.59799999999999998</c:v>
                      </c:pt>
                      <c:pt idx="3">
                        <c:v>0.505</c:v>
                      </c:pt>
                      <c:pt idx="4">
                        <c:v>0.51800000000000002</c:v>
                      </c:pt>
                    </c:numCache>
                  </c:numRef>
                </c:val>
                <c:extLst>
                  <c:ext xmlns:c16="http://schemas.microsoft.com/office/drawing/2014/chart" uri="{C3380CC4-5D6E-409C-BE32-E72D297353CC}">
                    <c16:uniqueId val="{00000004-B8C0-47F9-8153-9F21EDE03B76}"/>
                  </c:ext>
                </c:extLst>
              </c15:ser>
            </c15:filteredBarSeries>
          </c:ext>
        </c:extLst>
      </c:barChart>
      <c:catAx>
        <c:axId val="498844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8842080"/>
        <c:crosses val="autoZero"/>
        <c:auto val="1"/>
        <c:lblAlgn val="ctr"/>
        <c:lblOffset val="100"/>
        <c:noMultiLvlLbl val="0"/>
      </c:catAx>
      <c:valAx>
        <c:axId val="4988420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8844376"/>
        <c:crosses val="autoZero"/>
        <c:crossBetween val="between"/>
      </c:valAx>
      <c:spPr>
        <a:noFill/>
        <a:ln>
          <a:noFill/>
        </a:ln>
        <a:effectLst/>
      </c:spPr>
    </c:plotArea>
    <c:legend>
      <c:legendPos val="b"/>
      <c:layout>
        <c:manualLayout>
          <c:xMode val="edge"/>
          <c:yMode val="edge"/>
          <c:x val="0.31123329732363508"/>
          <c:y val="0.92784584630866096"/>
          <c:w val="0.44879260721527925"/>
          <c:h val="5.83379795205134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25581157019159E-2"/>
          <c:y val="0.15192703577392011"/>
          <c:w val="0.90949894956189048"/>
          <c:h val="0.5122207147484511"/>
        </c:manualLayout>
      </c:layout>
      <c:barChart>
        <c:barDir val="col"/>
        <c:grouping val="percentStacked"/>
        <c:varyColors val="0"/>
        <c:ser>
          <c:idx val="0"/>
          <c:order val="0"/>
          <c:tx>
            <c:strRef>
              <c:f>'Confidence Graph'!$A$3</c:f>
              <c:strCache>
                <c:ptCount val="1"/>
                <c:pt idx="0">
                  <c:v>Not at all confident</c:v>
                </c:pt>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'Confidence Graph'!$B$1:$K$2</c:f>
              <c:multiLvlStrCache>
                <c:ptCount val="10"/>
                <c:lvl>
                  <c:pt idx="0">
                    <c:v>Fall</c:v>
                  </c:pt>
                  <c:pt idx="1">
                    <c:v>Spring</c:v>
                  </c:pt>
                  <c:pt idx="2">
                    <c:v>Fall</c:v>
                  </c:pt>
                  <c:pt idx="3">
                    <c:v>Spring</c:v>
                  </c:pt>
                  <c:pt idx="4">
                    <c:v>Fall</c:v>
                  </c:pt>
                  <c:pt idx="5">
                    <c:v>Spring</c:v>
                  </c:pt>
                  <c:pt idx="6">
                    <c:v>Fall</c:v>
                  </c:pt>
                  <c:pt idx="7">
                    <c:v>Spring</c:v>
                  </c:pt>
                  <c:pt idx="8">
                    <c:v>Fall</c:v>
                  </c:pt>
                  <c:pt idx="9">
                    <c:v>Spring</c:v>
                  </c:pt>
                </c:lvl>
                <c:lvl>
                  <c:pt idx="0">
                    <c:v>Students with inadequate technology</c:v>
                  </c:pt>
                  <c:pt idx="2">
                    <c:v>Special with special learning needs (e.g., IEP) </c:v>
                  </c:pt>
                  <c:pt idx="4">
                    <c:v>Students learning English</c:v>
                  </c:pt>
                  <c:pt idx="6">
                    <c:v>Students experiencing trauma</c:v>
                  </c:pt>
                  <c:pt idx="8">
                    <c:v>Academically advanced students</c:v>
                  </c:pt>
                </c:lvl>
              </c:multiLvlStrCache>
            </c:multiLvlStrRef>
          </c:cat>
          <c:val>
            <c:numRef>
              <c:f>'Confidence Graph'!$B$3:$K$3</c:f>
              <c:numCache>
                <c:formatCode>0%</c:formatCode>
                <c:ptCount val="10"/>
                <c:pt idx="0">
                  <c:v>0.443</c:v>
                </c:pt>
                <c:pt idx="1">
                  <c:v>0.10100000000000001</c:v>
                </c:pt>
                <c:pt idx="2">
                  <c:v>0.161</c:v>
                </c:pt>
                <c:pt idx="3">
                  <c:v>3.3000000000000002E-2</c:v>
                </c:pt>
                <c:pt idx="4">
                  <c:v>0.16700000000000001</c:v>
                </c:pt>
                <c:pt idx="5">
                  <c:v>0.03</c:v>
                </c:pt>
                <c:pt idx="6">
                  <c:v>0.20699999999999999</c:v>
                </c:pt>
                <c:pt idx="7">
                  <c:v>5.2999999999999999E-2</c:v>
                </c:pt>
                <c:pt idx="8">
                  <c:v>0.109</c:v>
                </c:pt>
                <c:pt idx="9">
                  <c:v>3.1E-2</c:v>
                </c:pt>
              </c:numCache>
            </c:numRef>
          </c:val>
          <c:extLst>
            <c:ext xmlns:c16="http://schemas.microsoft.com/office/drawing/2014/chart" uri="{C3380CC4-5D6E-409C-BE32-E72D297353CC}">
              <c16:uniqueId val="{00000000-01A5-473F-A36C-E9AC32897DA7}"/>
            </c:ext>
          </c:extLst>
        </c:ser>
        <c:ser>
          <c:idx val="1"/>
          <c:order val="1"/>
          <c:tx>
            <c:strRef>
              <c:f>'Confidence Graph'!$A$4</c:f>
              <c:strCache>
                <c:ptCount val="1"/>
                <c:pt idx="0">
                  <c:v>Slightly confident</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'Confidence Graph'!$B$1:$K$2</c:f>
              <c:multiLvlStrCache>
                <c:ptCount val="10"/>
                <c:lvl>
                  <c:pt idx="0">
                    <c:v>Fall</c:v>
                  </c:pt>
                  <c:pt idx="1">
                    <c:v>Spring</c:v>
                  </c:pt>
                  <c:pt idx="2">
                    <c:v>Fall</c:v>
                  </c:pt>
                  <c:pt idx="3">
                    <c:v>Spring</c:v>
                  </c:pt>
                  <c:pt idx="4">
                    <c:v>Fall</c:v>
                  </c:pt>
                  <c:pt idx="5">
                    <c:v>Spring</c:v>
                  </c:pt>
                  <c:pt idx="6">
                    <c:v>Fall</c:v>
                  </c:pt>
                  <c:pt idx="7">
                    <c:v>Spring</c:v>
                  </c:pt>
                  <c:pt idx="8">
                    <c:v>Fall</c:v>
                  </c:pt>
                  <c:pt idx="9">
                    <c:v>Spring</c:v>
                  </c:pt>
                </c:lvl>
                <c:lvl>
                  <c:pt idx="0">
                    <c:v>Students with inadequate technology</c:v>
                  </c:pt>
                  <c:pt idx="2">
                    <c:v>Special with special learning needs (e.g., IEP) </c:v>
                  </c:pt>
                  <c:pt idx="4">
                    <c:v>Students learning English</c:v>
                  </c:pt>
                  <c:pt idx="6">
                    <c:v>Students experiencing trauma</c:v>
                  </c:pt>
                  <c:pt idx="8">
                    <c:v>Academically advanced students</c:v>
                  </c:pt>
                </c:lvl>
              </c:multiLvlStrCache>
            </c:multiLvlStrRef>
          </c:cat>
          <c:val>
            <c:numRef>
              <c:f>'Confidence Graph'!$B$4:$K$4</c:f>
              <c:numCache>
                <c:formatCode>0%</c:formatCode>
                <c:ptCount val="10"/>
                <c:pt idx="0">
                  <c:v>0.23899999999999999</c:v>
                </c:pt>
                <c:pt idx="1">
                  <c:v>0.13200000000000001</c:v>
                </c:pt>
                <c:pt idx="2">
                  <c:v>0.21199999999999999</c:v>
                </c:pt>
                <c:pt idx="3">
                  <c:v>7.3999999999999996E-2</c:v>
                </c:pt>
                <c:pt idx="4">
                  <c:v>0.22700000000000001</c:v>
                </c:pt>
                <c:pt idx="5">
                  <c:v>0.12</c:v>
                </c:pt>
                <c:pt idx="6">
                  <c:v>0.245</c:v>
                </c:pt>
                <c:pt idx="7">
                  <c:v>0.12</c:v>
                </c:pt>
                <c:pt idx="8">
                  <c:v>0.14299999999999999</c:v>
                </c:pt>
                <c:pt idx="9">
                  <c:v>5.7000000000000002E-2</c:v>
                </c:pt>
              </c:numCache>
            </c:numRef>
          </c:val>
          <c:extLst>
            <c:ext xmlns:c16="http://schemas.microsoft.com/office/drawing/2014/chart" uri="{C3380CC4-5D6E-409C-BE32-E72D297353CC}">
              <c16:uniqueId val="{00000001-01A5-473F-A36C-E9AC32897DA7}"/>
            </c:ext>
          </c:extLst>
        </c:ser>
        <c:ser>
          <c:idx val="2"/>
          <c:order val="2"/>
          <c:tx>
            <c:strRef>
              <c:f>'Confidence Graph'!$A$5</c:f>
              <c:strCache>
                <c:ptCount val="1"/>
                <c:pt idx="0">
                  <c:v>Somewhat confident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'Confidence Graph'!$B$1:$K$2</c:f>
              <c:multiLvlStrCache>
                <c:ptCount val="10"/>
                <c:lvl>
                  <c:pt idx="0">
                    <c:v>Fall</c:v>
                  </c:pt>
                  <c:pt idx="1">
                    <c:v>Spring</c:v>
                  </c:pt>
                  <c:pt idx="2">
                    <c:v>Fall</c:v>
                  </c:pt>
                  <c:pt idx="3">
                    <c:v>Spring</c:v>
                  </c:pt>
                  <c:pt idx="4">
                    <c:v>Fall</c:v>
                  </c:pt>
                  <c:pt idx="5">
                    <c:v>Spring</c:v>
                  </c:pt>
                  <c:pt idx="6">
                    <c:v>Fall</c:v>
                  </c:pt>
                  <c:pt idx="7">
                    <c:v>Spring</c:v>
                  </c:pt>
                  <c:pt idx="8">
                    <c:v>Fall</c:v>
                  </c:pt>
                  <c:pt idx="9">
                    <c:v>Spring</c:v>
                  </c:pt>
                </c:lvl>
                <c:lvl>
                  <c:pt idx="0">
                    <c:v>Students with inadequate technology</c:v>
                  </c:pt>
                  <c:pt idx="2">
                    <c:v>Special with special learning needs (e.g., IEP) </c:v>
                  </c:pt>
                  <c:pt idx="4">
                    <c:v>Students learning English</c:v>
                  </c:pt>
                  <c:pt idx="6">
                    <c:v>Students experiencing trauma</c:v>
                  </c:pt>
                  <c:pt idx="8">
                    <c:v>Academically advanced students</c:v>
                  </c:pt>
                </c:lvl>
              </c:multiLvlStrCache>
            </c:multiLvlStrRef>
          </c:cat>
          <c:val>
            <c:numRef>
              <c:f>'Confidence Graph'!$B$5:$K$5</c:f>
              <c:numCache>
                <c:formatCode>0%</c:formatCode>
                <c:ptCount val="10"/>
                <c:pt idx="0">
                  <c:v>0.19</c:v>
                </c:pt>
                <c:pt idx="1">
                  <c:v>0.249</c:v>
                </c:pt>
                <c:pt idx="2">
                  <c:v>0.27600000000000002</c:v>
                </c:pt>
                <c:pt idx="3">
                  <c:v>0.217</c:v>
                </c:pt>
                <c:pt idx="4">
                  <c:v>0.28699999999999998</c:v>
                </c:pt>
                <c:pt idx="5">
                  <c:v>0.252</c:v>
                </c:pt>
                <c:pt idx="6">
                  <c:v>0.311</c:v>
                </c:pt>
                <c:pt idx="7">
                  <c:v>0.32200000000000001</c:v>
                </c:pt>
                <c:pt idx="8">
                  <c:v>0.252</c:v>
                </c:pt>
                <c:pt idx="9">
                  <c:v>0.20100000000000001</c:v>
                </c:pt>
              </c:numCache>
            </c:numRef>
          </c:val>
          <c:extLst>
            <c:ext xmlns:c16="http://schemas.microsoft.com/office/drawing/2014/chart" uri="{C3380CC4-5D6E-409C-BE32-E72D297353CC}">
              <c16:uniqueId val="{00000002-01A5-473F-A36C-E9AC32897DA7}"/>
            </c:ext>
          </c:extLst>
        </c:ser>
        <c:ser>
          <c:idx val="3"/>
          <c:order val="3"/>
          <c:tx>
            <c:strRef>
              <c:f>'Confidence Graph'!$A$6</c:f>
              <c:strCache>
                <c:ptCount val="1"/>
                <c:pt idx="0">
                  <c:v>Quite confident</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'Confidence Graph'!$B$1:$K$2</c:f>
              <c:multiLvlStrCache>
                <c:ptCount val="10"/>
                <c:lvl>
                  <c:pt idx="0">
                    <c:v>Fall</c:v>
                  </c:pt>
                  <c:pt idx="1">
                    <c:v>Spring</c:v>
                  </c:pt>
                  <c:pt idx="2">
                    <c:v>Fall</c:v>
                  </c:pt>
                  <c:pt idx="3">
                    <c:v>Spring</c:v>
                  </c:pt>
                  <c:pt idx="4">
                    <c:v>Fall</c:v>
                  </c:pt>
                  <c:pt idx="5">
                    <c:v>Spring</c:v>
                  </c:pt>
                  <c:pt idx="6">
                    <c:v>Fall</c:v>
                  </c:pt>
                  <c:pt idx="7">
                    <c:v>Spring</c:v>
                  </c:pt>
                  <c:pt idx="8">
                    <c:v>Fall</c:v>
                  </c:pt>
                  <c:pt idx="9">
                    <c:v>Spring</c:v>
                  </c:pt>
                </c:lvl>
                <c:lvl>
                  <c:pt idx="0">
                    <c:v>Students with inadequate technology</c:v>
                  </c:pt>
                  <c:pt idx="2">
                    <c:v>Special with special learning needs (e.g., IEP) </c:v>
                  </c:pt>
                  <c:pt idx="4">
                    <c:v>Students learning English</c:v>
                  </c:pt>
                  <c:pt idx="6">
                    <c:v>Students experiencing trauma</c:v>
                  </c:pt>
                  <c:pt idx="8">
                    <c:v>Academically advanced students</c:v>
                  </c:pt>
                </c:lvl>
              </c:multiLvlStrCache>
            </c:multiLvlStrRef>
          </c:cat>
          <c:val>
            <c:numRef>
              <c:f>'Confidence Graph'!$B$6:$K$6</c:f>
              <c:numCache>
                <c:formatCode>0%</c:formatCode>
                <c:ptCount val="10"/>
                <c:pt idx="0">
                  <c:v>8.8999999999999996E-2</c:v>
                </c:pt>
                <c:pt idx="1">
                  <c:v>0.33600000000000002</c:v>
                </c:pt>
                <c:pt idx="2">
                  <c:v>0.23300000000000001</c:v>
                </c:pt>
                <c:pt idx="3">
                  <c:v>0.38600000000000001</c:v>
                </c:pt>
                <c:pt idx="4">
                  <c:v>0.23400000000000001</c:v>
                </c:pt>
                <c:pt idx="5">
                  <c:v>0.373</c:v>
                </c:pt>
                <c:pt idx="6">
                  <c:v>0.17299999999999999</c:v>
                </c:pt>
                <c:pt idx="7">
                  <c:v>0.33900000000000002</c:v>
                </c:pt>
                <c:pt idx="8">
                  <c:v>0.315</c:v>
                </c:pt>
                <c:pt idx="9">
                  <c:v>0.38400000000000001</c:v>
                </c:pt>
              </c:numCache>
            </c:numRef>
          </c:val>
          <c:extLst>
            <c:ext xmlns:c16="http://schemas.microsoft.com/office/drawing/2014/chart" uri="{C3380CC4-5D6E-409C-BE32-E72D297353CC}">
              <c16:uniqueId val="{00000003-01A5-473F-A36C-E9AC32897DA7}"/>
            </c:ext>
          </c:extLst>
        </c:ser>
        <c:ser>
          <c:idx val="4"/>
          <c:order val="4"/>
          <c:tx>
            <c:strRef>
              <c:f>'Confidence Graph'!$A$7</c:f>
              <c:strCache>
                <c:ptCount val="1"/>
                <c:pt idx="0">
                  <c:v>Extremely confident</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'Confidence Graph'!$B$1:$K$2</c:f>
              <c:multiLvlStrCache>
                <c:ptCount val="10"/>
                <c:lvl>
                  <c:pt idx="0">
                    <c:v>Fall</c:v>
                  </c:pt>
                  <c:pt idx="1">
                    <c:v>Spring</c:v>
                  </c:pt>
                  <c:pt idx="2">
                    <c:v>Fall</c:v>
                  </c:pt>
                  <c:pt idx="3">
                    <c:v>Spring</c:v>
                  </c:pt>
                  <c:pt idx="4">
                    <c:v>Fall</c:v>
                  </c:pt>
                  <c:pt idx="5">
                    <c:v>Spring</c:v>
                  </c:pt>
                  <c:pt idx="6">
                    <c:v>Fall</c:v>
                  </c:pt>
                  <c:pt idx="7">
                    <c:v>Spring</c:v>
                  </c:pt>
                  <c:pt idx="8">
                    <c:v>Fall</c:v>
                  </c:pt>
                  <c:pt idx="9">
                    <c:v>Spring</c:v>
                  </c:pt>
                </c:lvl>
                <c:lvl>
                  <c:pt idx="0">
                    <c:v>Students with inadequate technology</c:v>
                  </c:pt>
                  <c:pt idx="2">
                    <c:v>Special with special learning needs (e.g., IEP) </c:v>
                  </c:pt>
                  <c:pt idx="4">
                    <c:v>Students learning English</c:v>
                  </c:pt>
                  <c:pt idx="6">
                    <c:v>Students experiencing trauma</c:v>
                  </c:pt>
                  <c:pt idx="8">
                    <c:v>Academically advanced students</c:v>
                  </c:pt>
                </c:lvl>
              </c:multiLvlStrCache>
            </c:multiLvlStrRef>
          </c:cat>
          <c:val>
            <c:numRef>
              <c:f>'Confidence Graph'!$B$7:$K$7</c:f>
              <c:numCache>
                <c:formatCode>0%</c:formatCode>
                <c:ptCount val="10"/>
                <c:pt idx="0">
                  <c:v>3.9E-2</c:v>
                </c:pt>
                <c:pt idx="1">
                  <c:v>0.182</c:v>
                </c:pt>
                <c:pt idx="2">
                  <c:v>0.11700000000000001</c:v>
                </c:pt>
                <c:pt idx="3">
                  <c:v>0.28999999999999998</c:v>
                </c:pt>
                <c:pt idx="4">
                  <c:v>8.5000000000000006E-2</c:v>
                </c:pt>
                <c:pt idx="5">
                  <c:v>0.22500000000000001</c:v>
                </c:pt>
                <c:pt idx="6">
                  <c:v>6.4000000000000001E-2</c:v>
                </c:pt>
                <c:pt idx="7">
                  <c:v>0.16600000000000001</c:v>
                </c:pt>
                <c:pt idx="8">
                  <c:v>0.18099999999999999</c:v>
                </c:pt>
                <c:pt idx="9">
                  <c:v>0.32700000000000001</c:v>
                </c:pt>
              </c:numCache>
            </c:numRef>
          </c:val>
          <c:extLst>
            <c:ext xmlns:c16="http://schemas.microsoft.com/office/drawing/2014/chart" uri="{C3380CC4-5D6E-409C-BE32-E72D297353CC}">
              <c16:uniqueId val="{00000004-01A5-473F-A36C-E9AC32897DA7}"/>
            </c:ext>
          </c:extLst>
        </c:ser>
        <c:dLbls>
          <c:dLblPos val="ctr"/>
          <c:showLegendKey val="0"/>
          <c:showVal val="1"/>
          <c:showCatName val="0"/>
          <c:showSerName val="0"/>
          <c:showPercent val="0"/>
          <c:showBubbleSize val="0"/>
        </c:dLbls>
        <c:gapWidth val="100"/>
        <c:overlap val="100"/>
        <c:axId val="431475488"/>
        <c:axId val="431471224"/>
      </c:barChart>
      <c:catAx>
        <c:axId val="431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1471224"/>
        <c:crosses val="autoZero"/>
        <c:auto val="1"/>
        <c:lblAlgn val="ctr"/>
        <c:lblOffset val="100"/>
        <c:noMultiLvlLbl val="0"/>
      </c:catAx>
      <c:valAx>
        <c:axId val="43147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4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061864211983683E-2"/>
          <c:y val="0.19824303986841149"/>
          <c:w val="0.91293813578801619"/>
          <c:h val="0.48275986591150122"/>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FBAD-423E-9DB1-67B13BD716A5}"/>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FBAD-423E-9DB1-67B13BD716A5}"/>
              </c:ext>
            </c:extLst>
          </c:dPt>
          <c:dPt>
            <c:idx val="2"/>
            <c:invertIfNegative val="0"/>
            <c:bubble3D val="0"/>
            <c:spPr>
              <a:solidFill>
                <a:srgbClr val="A3801D"/>
              </a:solidFill>
              <a:ln>
                <a:noFill/>
              </a:ln>
              <a:effectLst/>
            </c:spPr>
            <c:extLst>
              <c:ext xmlns:c16="http://schemas.microsoft.com/office/drawing/2014/chart" uri="{C3380CC4-5D6E-409C-BE32-E72D297353CC}">
                <c16:uniqueId val="{00000005-FBAD-423E-9DB1-67B13BD716A5}"/>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7-FBAD-423E-9DB1-67B13BD716A5}"/>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FBAD-423E-9DB1-67B13BD716A5}"/>
              </c:ext>
            </c:extLst>
          </c:dPt>
          <c:dPt>
            <c:idx val="5"/>
            <c:invertIfNegative val="0"/>
            <c:bubble3D val="0"/>
            <c:spPr>
              <a:solidFill>
                <a:srgbClr val="00B050"/>
              </a:solidFill>
              <a:ln>
                <a:noFill/>
              </a:ln>
              <a:effectLst/>
            </c:spPr>
            <c:extLst>
              <c:ext xmlns:c16="http://schemas.microsoft.com/office/drawing/2014/chart" uri="{C3380CC4-5D6E-409C-BE32-E72D297353CC}">
                <c16:uniqueId val="{0000000B-FBAD-423E-9DB1-67B13BD716A5}"/>
              </c:ext>
            </c:extLst>
          </c:dPt>
          <c:dPt>
            <c:idx val="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FBAD-423E-9DB1-67B13BD716A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'Position Chart'!$I$25:$I$31</c:f>
              <c:strCache>
                <c:ptCount val="7"/>
                <c:pt idx="0">
                  <c:v>Teacher </c:v>
                </c:pt>
                <c:pt idx="1">
                  <c:v>Non-teaching School Staff</c:v>
                </c:pt>
                <c:pt idx="2">
                  <c:v>School Operations</c:v>
                </c:pt>
                <c:pt idx="3">
                  <c:v>Central Office</c:v>
                </c:pt>
                <c:pt idx="4">
                  <c:v>Health &amp; Psych Srvc</c:v>
                </c:pt>
                <c:pt idx="5">
                  <c:v>School Administrator</c:v>
                </c:pt>
                <c:pt idx="6">
                  <c:v>Other</c:v>
                </c:pt>
              </c:strCache>
            </c:strRef>
          </c:cat>
          <c:val>
            <c:numRef>
              <c:f>'Position Chart'!$K$25:$K$31</c:f>
              <c:numCache>
                <c:formatCode>0%</c:formatCode>
                <c:ptCount val="7"/>
                <c:pt idx="0">
                  <c:v>0.55380894800483671</c:v>
                </c:pt>
                <c:pt idx="1">
                  <c:v>0.20556227327690446</c:v>
                </c:pt>
                <c:pt idx="2">
                  <c:v>8.4038694074969764E-2</c:v>
                </c:pt>
                <c:pt idx="3">
                  <c:v>5.1390568319226115E-2</c:v>
                </c:pt>
                <c:pt idx="4">
                  <c:v>4.8367593712212817E-2</c:v>
                </c:pt>
                <c:pt idx="5">
                  <c:v>3.0834340991535671E-2</c:v>
                </c:pt>
                <c:pt idx="6">
                  <c:v>2.5997581620314389E-2</c:v>
                </c:pt>
              </c:numCache>
            </c:numRef>
          </c:val>
          <c:extLst>
            <c:ext xmlns:c16="http://schemas.microsoft.com/office/drawing/2014/chart" uri="{C3380CC4-5D6E-409C-BE32-E72D297353CC}">
              <c16:uniqueId val="{0000000E-FBAD-423E-9DB1-67B13BD716A5}"/>
            </c:ext>
          </c:extLst>
        </c:ser>
        <c:dLbls>
          <c:dLblPos val="outEnd"/>
          <c:showLegendKey val="0"/>
          <c:showVal val="1"/>
          <c:showCatName val="0"/>
          <c:showSerName val="0"/>
          <c:showPercent val="0"/>
          <c:showBubbleSize val="0"/>
        </c:dLbls>
        <c:gapWidth val="100"/>
        <c:axId val="120433343"/>
        <c:axId val="120432095"/>
      </c:barChart>
      <c:catAx>
        <c:axId val="12043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20432095"/>
        <c:crosses val="autoZero"/>
        <c:auto val="1"/>
        <c:lblAlgn val="ctr"/>
        <c:lblOffset val="100"/>
        <c:noMultiLvlLbl val="0"/>
      </c:catAx>
      <c:valAx>
        <c:axId val="1204320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0433343"/>
        <c:crosses val="autoZero"/>
        <c:crossBetween val="between"/>
        <c:majorUnit val="0.2"/>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22858345611444E-2"/>
          <c:y val="0.16462060370160234"/>
          <c:w val="0.90106964092496422"/>
          <c:h val="0.52464127198666699"/>
        </c:manualLayout>
      </c:layout>
      <c:lineChart>
        <c:grouping val="standard"/>
        <c:varyColors val="0"/>
        <c:ser>
          <c:idx val="0"/>
          <c:order val="0"/>
          <c:tx>
            <c:strRef>
              <c:f>'All Staff Wrk Stress Graph'!$A$3</c:f>
              <c:strCache>
                <c:ptCount val="1"/>
                <c:pt idx="0">
                  <c:v>I feel tense, restless, or anxious at work.</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Staff Wrk Stress Graph'!$B$2:$G$2</c:f>
              <c:strCache>
                <c:ptCount val="6"/>
                <c:pt idx="0">
                  <c:v>2016-17</c:v>
                </c:pt>
                <c:pt idx="1">
                  <c:v>2017-18</c:v>
                </c:pt>
                <c:pt idx="2">
                  <c:v>2018-19</c:v>
                </c:pt>
                <c:pt idx="3">
                  <c:v>2019-20</c:v>
                </c:pt>
                <c:pt idx="4">
                  <c:v>2020-21 (Fall)</c:v>
                </c:pt>
                <c:pt idx="5">
                  <c:v>2020-21 (Spring)</c:v>
                </c:pt>
              </c:strCache>
            </c:strRef>
          </c:cat>
          <c:val>
            <c:numRef>
              <c:f>'All Staff Wrk Stress Graph'!$B$3:$G$3</c:f>
              <c:numCache>
                <c:formatCode>0%</c:formatCode>
                <c:ptCount val="6"/>
                <c:pt idx="0">
                  <c:v>0.36</c:v>
                </c:pt>
                <c:pt idx="1">
                  <c:v>0.4</c:v>
                </c:pt>
                <c:pt idx="2">
                  <c:v>0.39</c:v>
                </c:pt>
                <c:pt idx="3">
                  <c:v>0.43</c:v>
                </c:pt>
                <c:pt idx="4">
                  <c:v>0.72</c:v>
                </c:pt>
                <c:pt idx="5">
                  <c:v>0.46899999999999997</c:v>
                </c:pt>
              </c:numCache>
            </c:numRef>
          </c:val>
          <c:smooth val="0"/>
          <c:extLst>
            <c:ext xmlns:c16="http://schemas.microsoft.com/office/drawing/2014/chart" uri="{C3380CC4-5D6E-409C-BE32-E72D297353CC}">
              <c16:uniqueId val="{00000000-97A5-4CCC-8C38-3576E4C1B556}"/>
            </c:ext>
          </c:extLst>
        </c:ser>
        <c:ser>
          <c:idx val="1"/>
          <c:order val="1"/>
          <c:tx>
            <c:strRef>
              <c:f>'All Staff Wrk Stress Graph'!$A$4</c:f>
              <c:strCache>
                <c:ptCount val="1"/>
                <c:pt idx="0">
                  <c:v>I feel burnt out.</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4"/>
              <c:layout>
                <c:manualLayout>
                  <c:x val="-5.4916528850821697E-2"/>
                  <c:y val="-1.03902804051070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406560857008858E-2"/>
                      <c:h val="7.9809142659355126E-2"/>
                    </c:manualLayout>
                  </c15:layout>
                </c:ext>
                <c:ext xmlns:c16="http://schemas.microsoft.com/office/drawing/2014/chart" uri="{C3380CC4-5D6E-409C-BE32-E72D297353CC}">
                  <c16:uniqueId val="{00000001-97A5-4CCC-8C38-3576E4C1B55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 Staff Wrk Stress Graph'!$B$2:$G$2</c:f>
              <c:strCache>
                <c:ptCount val="6"/>
                <c:pt idx="0">
                  <c:v>2016-17</c:v>
                </c:pt>
                <c:pt idx="1">
                  <c:v>2017-18</c:v>
                </c:pt>
                <c:pt idx="2">
                  <c:v>2018-19</c:v>
                </c:pt>
                <c:pt idx="3">
                  <c:v>2019-20</c:v>
                </c:pt>
                <c:pt idx="4">
                  <c:v>2020-21 (Fall)</c:v>
                </c:pt>
                <c:pt idx="5">
                  <c:v>2020-21 (Spring)</c:v>
                </c:pt>
              </c:strCache>
            </c:strRef>
          </c:cat>
          <c:val>
            <c:numRef>
              <c:f>'All Staff Wrk Stress Graph'!$B$4:$G$4</c:f>
              <c:numCache>
                <c:formatCode>0%</c:formatCode>
                <c:ptCount val="6"/>
                <c:pt idx="0">
                  <c:v>0.39</c:v>
                </c:pt>
                <c:pt idx="1">
                  <c:v>0.44</c:v>
                </c:pt>
                <c:pt idx="2">
                  <c:v>0.42</c:v>
                </c:pt>
                <c:pt idx="3">
                  <c:v>0.47</c:v>
                </c:pt>
                <c:pt idx="4">
                  <c:v>0.74</c:v>
                </c:pt>
                <c:pt idx="5">
                  <c:v>0.64300000000000002</c:v>
                </c:pt>
              </c:numCache>
            </c:numRef>
          </c:val>
          <c:smooth val="0"/>
          <c:extLst>
            <c:ext xmlns:c16="http://schemas.microsoft.com/office/drawing/2014/chart" uri="{C3380CC4-5D6E-409C-BE32-E72D297353CC}">
              <c16:uniqueId val="{00000002-97A5-4CCC-8C38-3576E4C1B556}"/>
            </c:ext>
          </c:extLst>
        </c:ser>
        <c:ser>
          <c:idx val="2"/>
          <c:order val="2"/>
          <c:tx>
            <c:strRef>
              <c:f>'All Staff Wrk Stress Graph'!$A$5</c:f>
              <c:strCache>
                <c:ptCount val="1"/>
                <c:pt idx="0">
                  <c:v>I do not have sufficient time to complete all duties required of me.</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dLbls>
            <c:dLbl>
              <c:idx val="4"/>
              <c:layout>
                <c:manualLayout>
                  <c:x val="-2.6921963797096882E-3"/>
                  <c:y val="-2.64625107001115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A5-4CCC-8C38-3576E4C1B556}"/>
                </c:ext>
              </c:extLst>
            </c:dLbl>
            <c:dLbl>
              <c:idx val="5"/>
              <c:layout>
                <c:manualLayout>
                  <c:x val="-5.7948326668069879E-4"/>
                  <c:y val="-1.69013125470156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A5-4CCC-8C38-3576E4C1B55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Staff Wrk Stress Graph'!$B$2:$G$2</c:f>
              <c:strCache>
                <c:ptCount val="6"/>
                <c:pt idx="0">
                  <c:v>2016-17</c:v>
                </c:pt>
                <c:pt idx="1">
                  <c:v>2017-18</c:v>
                </c:pt>
                <c:pt idx="2">
                  <c:v>2018-19</c:v>
                </c:pt>
                <c:pt idx="3">
                  <c:v>2019-20</c:v>
                </c:pt>
                <c:pt idx="4">
                  <c:v>2020-21 (Fall)</c:v>
                </c:pt>
                <c:pt idx="5">
                  <c:v>2020-21 (Spring)</c:v>
                </c:pt>
              </c:strCache>
            </c:strRef>
          </c:cat>
          <c:val>
            <c:numRef>
              <c:f>'All Staff Wrk Stress Graph'!$B$5:$G$5</c:f>
              <c:numCache>
                <c:formatCode>General</c:formatCode>
                <c:ptCount val="6"/>
                <c:pt idx="4" formatCode="0%">
                  <c:v>0.76</c:v>
                </c:pt>
                <c:pt idx="5" formatCode="0%">
                  <c:v>0.56799999999999995</c:v>
                </c:pt>
              </c:numCache>
            </c:numRef>
          </c:val>
          <c:smooth val="0"/>
          <c:extLst>
            <c:ext xmlns:c16="http://schemas.microsoft.com/office/drawing/2014/chart" uri="{C3380CC4-5D6E-409C-BE32-E72D297353CC}">
              <c16:uniqueId val="{00000005-97A5-4CCC-8C38-3576E4C1B556}"/>
            </c:ext>
          </c:extLst>
        </c:ser>
        <c:dLbls>
          <c:dLblPos val="t"/>
          <c:showLegendKey val="0"/>
          <c:showVal val="1"/>
          <c:showCatName val="0"/>
          <c:showSerName val="0"/>
          <c:showPercent val="0"/>
          <c:showBubbleSize val="0"/>
        </c:dLbls>
        <c:marker val="1"/>
        <c:smooth val="0"/>
        <c:axId val="300011224"/>
        <c:axId val="300010240"/>
      </c:lineChart>
      <c:catAx>
        <c:axId val="3000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00010240"/>
        <c:crosses val="autoZero"/>
        <c:auto val="1"/>
        <c:lblAlgn val="ctr"/>
        <c:lblOffset val="100"/>
        <c:noMultiLvlLbl val="0"/>
      </c:catAx>
      <c:valAx>
        <c:axId val="300010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011224"/>
        <c:crosses val="autoZero"/>
        <c:crossBetween val="between"/>
      </c:valAx>
      <c:spPr>
        <a:noFill/>
        <a:ln>
          <a:noFill/>
        </a:ln>
        <a:effectLst/>
      </c:spPr>
    </c:plotArea>
    <c:legend>
      <c:legendPos val="b"/>
      <c:layout>
        <c:manualLayout>
          <c:xMode val="edge"/>
          <c:yMode val="edge"/>
          <c:x val="0.13570187236924866"/>
          <c:y val="0.80518682481597859"/>
          <c:w val="0.80460738303739887"/>
          <c:h val="0.170497186203426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22835167858629E-2"/>
          <c:y val="0.13916982786557122"/>
          <c:w val="0.91060500420964008"/>
          <c:h val="0.54677767399302313"/>
        </c:manualLayout>
      </c:layout>
      <c:lineChart>
        <c:grouping val="standard"/>
        <c:varyColors val="0"/>
        <c:ser>
          <c:idx val="0"/>
          <c:order val="0"/>
          <c:tx>
            <c:strRef>
              <c:f>'Staff Wrk Stress Graph'!$A$3</c:f>
              <c:strCache>
                <c:ptCount val="1"/>
                <c:pt idx="0">
                  <c:v>I feel tense, restless, or anxious at work.</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'Staff Wrk Stress Graph'!$B$2:$G$2</c:f>
              <c:strCache>
                <c:ptCount val="6"/>
                <c:pt idx="0">
                  <c:v>2016-17</c:v>
                </c:pt>
                <c:pt idx="1">
                  <c:v>2017-18</c:v>
                </c:pt>
                <c:pt idx="2">
                  <c:v>2018-19</c:v>
                </c:pt>
                <c:pt idx="3">
                  <c:v>2019-20</c:v>
                </c:pt>
                <c:pt idx="4">
                  <c:v>2020-21 (Fall)</c:v>
                </c:pt>
                <c:pt idx="5">
                  <c:v>2020-21 (Spring)</c:v>
                </c:pt>
              </c:strCache>
            </c:strRef>
          </c:cat>
          <c:val>
            <c:numRef>
              <c:f>'Staff Wrk Stress Graph'!$B$3:$G$3</c:f>
              <c:numCache>
                <c:formatCode>0%</c:formatCode>
                <c:ptCount val="6"/>
                <c:pt idx="0">
                  <c:v>0.42</c:v>
                </c:pt>
                <c:pt idx="1">
                  <c:v>0.48</c:v>
                </c:pt>
                <c:pt idx="2">
                  <c:v>0.46</c:v>
                </c:pt>
                <c:pt idx="3">
                  <c:v>0.5</c:v>
                </c:pt>
                <c:pt idx="4">
                  <c:v>0.8</c:v>
                </c:pt>
                <c:pt idx="5">
                  <c:v>0.58199999999999996</c:v>
                </c:pt>
              </c:numCache>
            </c:numRef>
          </c:val>
          <c:smooth val="0"/>
          <c:extLst>
            <c:ext xmlns:c16="http://schemas.microsoft.com/office/drawing/2014/chart" uri="{C3380CC4-5D6E-409C-BE32-E72D297353CC}">
              <c16:uniqueId val="{00000000-3DC2-4824-91A8-D69216239FB6}"/>
            </c:ext>
          </c:extLst>
        </c:ser>
        <c:ser>
          <c:idx val="1"/>
          <c:order val="1"/>
          <c:tx>
            <c:strRef>
              <c:f>'Staff Wrk Stress Graph'!$A$4</c:f>
              <c:strCache>
                <c:ptCount val="1"/>
                <c:pt idx="0">
                  <c:v>I feel burnt out.</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4"/>
              <c:layout>
                <c:manualLayout>
                  <c:x val="-5.4916528850821697E-2"/>
                  <c:y val="-1.03902804051070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406560857008858E-2"/>
                      <c:h val="7.9809142659355126E-2"/>
                    </c:manualLayout>
                  </c15:layout>
                </c:ext>
                <c:ext xmlns:c16="http://schemas.microsoft.com/office/drawing/2014/chart" uri="{C3380CC4-5D6E-409C-BE32-E72D297353CC}">
                  <c16:uniqueId val="{00000001-3DC2-4824-91A8-D69216239FB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'Staff Wrk Stress Graph'!$B$2:$G$2</c:f>
              <c:strCache>
                <c:ptCount val="6"/>
                <c:pt idx="0">
                  <c:v>2016-17</c:v>
                </c:pt>
                <c:pt idx="1">
                  <c:v>2017-18</c:v>
                </c:pt>
                <c:pt idx="2">
                  <c:v>2018-19</c:v>
                </c:pt>
                <c:pt idx="3">
                  <c:v>2019-20</c:v>
                </c:pt>
                <c:pt idx="4">
                  <c:v>2020-21 (Fall)</c:v>
                </c:pt>
                <c:pt idx="5">
                  <c:v>2020-21 (Spring)</c:v>
                </c:pt>
              </c:strCache>
            </c:strRef>
          </c:cat>
          <c:val>
            <c:numRef>
              <c:f>'Staff Wrk Stress Graph'!$B$4:$G$4</c:f>
              <c:numCache>
                <c:formatCode>0%</c:formatCode>
                <c:ptCount val="6"/>
                <c:pt idx="0">
                  <c:v>0.46</c:v>
                </c:pt>
                <c:pt idx="1">
                  <c:v>0.53</c:v>
                </c:pt>
                <c:pt idx="2">
                  <c:v>0.5</c:v>
                </c:pt>
                <c:pt idx="3">
                  <c:v>0.55000000000000004</c:v>
                </c:pt>
                <c:pt idx="4">
                  <c:v>0.84</c:v>
                </c:pt>
                <c:pt idx="5">
                  <c:v>0.76600000000000001</c:v>
                </c:pt>
              </c:numCache>
            </c:numRef>
          </c:val>
          <c:smooth val="0"/>
          <c:extLst>
            <c:ext xmlns:c16="http://schemas.microsoft.com/office/drawing/2014/chart" uri="{C3380CC4-5D6E-409C-BE32-E72D297353CC}">
              <c16:uniqueId val="{00000002-3DC2-4824-91A8-D69216239FB6}"/>
            </c:ext>
          </c:extLst>
        </c:ser>
        <c:ser>
          <c:idx val="2"/>
          <c:order val="2"/>
          <c:tx>
            <c:strRef>
              <c:f>'Staff Wrk Stress Graph'!$A$5</c:f>
              <c:strCache>
                <c:ptCount val="1"/>
                <c:pt idx="0">
                  <c:v>I do not have sufficient time to complete all duties required of me.</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dLbls>
            <c:dLbl>
              <c:idx val="4"/>
              <c:layout>
                <c:manualLayout>
                  <c:x val="-2.6921963797096882E-3"/>
                  <c:y val="-2.64625107001115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DC2-4824-91A8-D69216239FB6}"/>
                </c:ext>
              </c:extLst>
            </c:dLbl>
            <c:dLbl>
              <c:idx val="5"/>
              <c:layout>
                <c:manualLayout>
                  <c:x val="-5.7948326668069879E-4"/>
                  <c:y val="-1.69013125470156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DC2-4824-91A8-D69216239FB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Wrk Stress Graph'!$B$2:$G$2</c:f>
              <c:strCache>
                <c:ptCount val="6"/>
                <c:pt idx="0">
                  <c:v>2016-17</c:v>
                </c:pt>
                <c:pt idx="1">
                  <c:v>2017-18</c:v>
                </c:pt>
                <c:pt idx="2">
                  <c:v>2018-19</c:v>
                </c:pt>
                <c:pt idx="3">
                  <c:v>2019-20</c:v>
                </c:pt>
                <c:pt idx="4">
                  <c:v>2020-21 (Fall)</c:v>
                </c:pt>
                <c:pt idx="5">
                  <c:v>2020-21 (Spring)</c:v>
                </c:pt>
              </c:strCache>
            </c:strRef>
          </c:cat>
          <c:val>
            <c:numRef>
              <c:f>'Staff Wrk Stress Graph'!$B$5:$G$5</c:f>
              <c:numCache>
                <c:formatCode>General</c:formatCode>
                <c:ptCount val="6"/>
                <c:pt idx="4" formatCode="0%">
                  <c:v>0.9</c:v>
                </c:pt>
                <c:pt idx="5" formatCode="0%">
                  <c:v>0.71299999999999997</c:v>
                </c:pt>
              </c:numCache>
            </c:numRef>
          </c:val>
          <c:smooth val="0"/>
          <c:extLst>
            <c:ext xmlns:c16="http://schemas.microsoft.com/office/drawing/2014/chart" uri="{C3380CC4-5D6E-409C-BE32-E72D297353CC}">
              <c16:uniqueId val="{00000005-3DC2-4824-91A8-D69216239FB6}"/>
            </c:ext>
          </c:extLst>
        </c:ser>
        <c:dLbls>
          <c:dLblPos val="t"/>
          <c:showLegendKey val="0"/>
          <c:showVal val="1"/>
          <c:showCatName val="0"/>
          <c:showSerName val="0"/>
          <c:showPercent val="0"/>
          <c:showBubbleSize val="0"/>
        </c:dLbls>
        <c:marker val="1"/>
        <c:smooth val="0"/>
        <c:axId val="300011224"/>
        <c:axId val="300010240"/>
      </c:lineChart>
      <c:catAx>
        <c:axId val="3000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00010240"/>
        <c:crosses val="autoZero"/>
        <c:auto val="1"/>
        <c:lblAlgn val="ctr"/>
        <c:lblOffset val="100"/>
        <c:noMultiLvlLbl val="0"/>
      </c:catAx>
      <c:valAx>
        <c:axId val="300010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011224"/>
        <c:crosses val="autoZero"/>
        <c:crossBetween val="between"/>
      </c:valAx>
      <c:spPr>
        <a:noFill/>
        <a:ln>
          <a:noFill/>
        </a:ln>
        <a:effectLst/>
      </c:spPr>
    </c:plotArea>
    <c:legend>
      <c:legendPos val="b"/>
      <c:layout>
        <c:manualLayout>
          <c:xMode val="edge"/>
          <c:yMode val="edge"/>
          <c:x val="9.8720055856662214E-2"/>
          <c:y val="0.80148175913769071"/>
          <c:w val="0.88383794601527177"/>
          <c:h val="0.18451732874812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86163253454485E-2"/>
          <c:y val="0.11328395689517659"/>
          <c:w val="0.85239508429125321"/>
          <c:h val="0.63187321075649594"/>
        </c:manualLayout>
      </c:layout>
      <c:barChart>
        <c:barDir val="col"/>
        <c:grouping val="percentStacked"/>
        <c:varyColors val="0"/>
        <c:ser>
          <c:idx val="0"/>
          <c:order val="0"/>
          <c:tx>
            <c:strRef>
              <c:f>'Feel Freqs - All Employees '!$I$1</c:f>
              <c:strCache>
                <c:ptCount val="1"/>
                <c:pt idx="0">
                  <c:v>Strongly Disagree</c:v>
                </c:pt>
              </c:strCache>
            </c:strRef>
          </c:tx>
          <c:spPr>
            <a:solidFill>
              <a:srgbClr val="D2A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'Feel Freqs - All Employees '!$H$2:$H$8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f>'Feel Freqs - All Employees '!$I$2:$I$8</c:f>
              <c:numCache>
                <c:formatCode>0%</c:formatCode>
                <c:ptCount val="4"/>
                <c:pt idx="0">
                  <c:v>7.3999999999999996E-2</c:v>
                </c:pt>
                <c:pt idx="1">
                  <c:v>6.6000000000000003E-2</c:v>
                </c:pt>
                <c:pt idx="2">
                  <c:v>0.17</c:v>
                </c:pt>
                <c:pt idx="3">
                  <c:v>0.109</c:v>
                </c:pt>
              </c:numCache>
            </c:numRef>
          </c:val>
          <c:extLst>
            <c:ext xmlns:c16="http://schemas.microsoft.com/office/drawing/2014/chart" uri="{C3380CC4-5D6E-409C-BE32-E72D297353CC}">
              <c16:uniqueId val="{00000000-706B-4E08-BDE4-00E607E776B4}"/>
            </c:ext>
          </c:extLst>
        </c:ser>
        <c:ser>
          <c:idx val="1"/>
          <c:order val="1"/>
          <c:tx>
            <c:strRef>
              <c:f>'Feel Freqs - All Employees '!$J$1</c:f>
              <c:strCache>
                <c:ptCount val="1"/>
                <c:pt idx="0">
                  <c:v>Disagree</c:v>
                </c:pt>
              </c:strCache>
            </c:strRef>
          </c:tx>
          <c:spPr>
            <a:solidFill>
              <a:srgbClr val="FFEE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'Feel Freqs - All Employees '!$H$2:$H$8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f>'Feel Freqs - All Employees '!$J$2:$J$8</c:f>
              <c:numCache>
                <c:formatCode>0%</c:formatCode>
                <c:ptCount val="4"/>
                <c:pt idx="0">
                  <c:v>0.16300000000000001</c:v>
                </c:pt>
                <c:pt idx="1">
                  <c:v>0.126</c:v>
                </c:pt>
                <c:pt idx="2">
                  <c:v>0.313</c:v>
                </c:pt>
                <c:pt idx="3">
                  <c:v>0.23100000000000001</c:v>
                </c:pt>
              </c:numCache>
            </c:numRef>
          </c:val>
          <c:extLst>
            <c:ext xmlns:c16="http://schemas.microsoft.com/office/drawing/2014/chart" uri="{C3380CC4-5D6E-409C-BE32-E72D297353CC}">
              <c16:uniqueId val="{00000001-706B-4E08-BDE4-00E607E776B4}"/>
            </c:ext>
          </c:extLst>
        </c:ser>
        <c:ser>
          <c:idx val="2"/>
          <c:order val="2"/>
          <c:tx>
            <c:strRef>
              <c:f>'Feel Freqs - All Employees '!$K$1</c:f>
              <c:strCache>
                <c:ptCount val="1"/>
                <c:pt idx="0">
                  <c:v>Agree</c:v>
                </c:pt>
              </c:strCache>
            </c:strRef>
          </c:tx>
          <c:spPr>
            <a:solidFill>
              <a:srgbClr val="B7FF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'Feel Freqs - All Employees '!$H$2:$H$8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f>'Feel Freqs - All Employees '!$K$2:$K$8</c:f>
              <c:numCache>
                <c:formatCode>0%</c:formatCode>
                <c:ptCount val="4"/>
                <c:pt idx="0">
                  <c:v>0.41299999999999998</c:v>
                </c:pt>
                <c:pt idx="1">
                  <c:v>0.40500000000000003</c:v>
                </c:pt>
                <c:pt idx="2">
                  <c:v>0.39500000000000002</c:v>
                </c:pt>
                <c:pt idx="3">
                  <c:v>0.51300000000000001</c:v>
                </c:pt>
              </c:numCache>
            </c:numRef>
          </c:val>
          <c:extLst>
            <c:ext xmlns:c16="http://schemas.microsoft.com/office/drawing/2014/chart" uri="{C3380CC4-5D6E-409C-BE32-E72D297353CC}">
              <c16:uniqueId val="{00000002-706B-4E08-BDE4-00E607E776B4}"/>
            </c:ext>
          </c:extLst>
        </c:ser>
        <c:ser>
          <c:idx val="3"/>
          <c:order val="3"/>
          <c:tx>
            <c:strRef>
              <c:f>'Feel Freqs - All Employees '!$L$1</c:f>
              <c:strCache>
                <c:ptCount val="1"/>
                <c:pt idx="0">
                  <c:v>Strongly Agree</c:v>
                </c:pt>
              </c:strCache>
            </c:strRef>
          </c:tx>
          <c:spPr>
            <a:solidFill>
              <a:srgbClr val="00B0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'Feel Freqs - All Employees '!$H$2:$H$8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f>'Feel Freqs - All Employees '!$L$2:$L$8</c:f>
              <c:numCache>
                <c:formatCode>0%</c:formatCode>
                <c:ptCount val="4"/>
                <c:pt idx="0">
                  <c:v>0.35</c:v>
                </c:pt>
                <c:pt idx="1">
                  <c:v>0.40300000000000002</c:v>
                </c:pt>
                <c:pt idx="2">
                  <c:v>0.122</c:v>
                </c:pt>
                <c:pt idx="3">
                  <c:v>0.14599999999999999</c:v>
                </c:pt>
              </c:numCache>
            </c:numRef>
          </c:val>
          <c:extLst>
            <c:ext xmlns:c16="http://schemas.microsoft.com/office/drawing/2014/chart" uri="{C3380CC4-5D6E-409C-BE32-E72D297353CC}">
              <c16:uniqueId val="{00000003-706B-4E08-BDE4-00E607E776B4}"/>
            </c:ext>
          </c:extLst>
        </c:ser>
        <c:dLbls>
          <c:dLblPos val="ctr"/>
          <c:showLegendKey val="0"/>
          <c:showVal val="1"/>
          <c:showCatName val="0"/>
          <c:showSerName val="0"/>
          <c:showPercent val="0"/>
          <c:showBubbleSize val="0"/>
        </c:dLbls>
        <c:gapWidth val="150"/>
        <c:overlap val="100"/>
        <c:axId val="459903784"/>
        <c:axId val="459896896"/>
      </c:barChart>
      <c:catAx>
        <c:axId val="45990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0" i="0" u="none" strike="noStrike" kern="1200" baseline="0">
                <a:solidFill>
                  <a:schemeClr val="tx1">
                    <a:lumMod val="95000"/>
                    <a:lumOff val="5000"/>
                  </a:schemeClr>
                </a:solidFill>
                <a:latin typeface="+mn-lt"/>
                <a:ea typeface="+mn-ea"/>
                <a:cs typeface="+mn-cs"/>
              </a:defRPr>
            </a:pPr>
            <a:endParaRPr lang="en-US"/>
          </a:p>
        </c:txPr>
        <c:crossAx val="459896896"/>
        <c:crosses val="autoZero"/>
        <c:auto val="1"/>
        <c:lblAlgn val="r"/>
        <c:lblOffset val="100"/>
        <c:noMultiLvlLbl val="0"/>
      </c:catAx>
      <c:valAx>
        <c:axId val="45989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9903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63113798790733E-2"/>
          <c:y val="0.11610180038704825"/>
          <c:w val="0.83051196906616664"/>
          <c:h val="0.59220255235210184"/>
        </c:manualLayout>
      </c:layout>
      <c:barChart>
        <c:barDir val="col"/>
        <c:grouping val="percentStacked"/>
        <c:varyColors val="0"/>
        <c:ser>
          <c:idx val="0"/>
          <c:order val="0"/>
          <c:tx>
            <c:strRef>
              <c:f>'Feel Freqs - Teachers Only'!$I$1</c:f>
              <c:strCache>
                <c:ptCount val="1"/>
                <c:pt idx="0">
                  <c:v>Strongly Disagree</c:v>
                </c:pt>
              </c:strCache>
            </c:strRef>
          </c:tx>
          <c:spPr>
            <a:solidFill>
              <a:srgbClr val="D2A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'Feel Freqs - Teachers Only'!$H$2:$H$8</c15:sqref>
                  </c15:fullRef>
                </c:ext>
              </c:extLst>
              <c:f>'Feel Freqs - Teachers Only'!$H$5:$H$8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extLst>
                <c:ext xmlns:c15="http://schemas.microsoft.com/office/drawing/2012/chart" uri="{02D57815-91ED-43cb-92C2-25804820EDAC}">
                  <c15:fullRef>
                    <c15:sqref>'Feel Freqs - Teachers Only'!$I$2:$I$8</c15:sqref>
                  </c15:fullRef>
                </c:ext>
              </c:extLst>
              <c:f>'Feel Freqs - Teachers Only'!$I$5:$I$8</c:f>
              <c:numCache>
                <c:formatCode>0%</c:formatCode>
                <c:ptCount val="4"/>
                <c:pt idx="0">
                  <c:v>8.6999999999999994E-2</c:v>
                </c:pt>
                <c:pt idx="1">
                  <c:v>7.5999999999999998E-2</c:v>
                </c:pt>
                <c:pt idx="2">
                  <c:v>0.218</c:v>
                </c:pt>
                <c:pt idx="3">
                  <c:v>0.14000000000000001</c:v>
                </c:pt>
              </c:numCache>
            </c:numRef>
          </c:val>
          <c:extLst>
            <c:ext xmlns:c16="http://schemas.microsoft.com/office/drawing/2014/chart" uri="{C3380CC4-5D6E-409C-BE32-E72D297353CC}">
              <c16:uniqueId val="{00000000-2257-402C-8B06-1B22E49B7606}"/>
            </c:ext>
          </c:extLst>
        </c:ser>
        <c:ser>
          <c:idx val="1"/>
          <c:order val="1"/>
          <c:tx>
            <c:strRef>
              <c:f>'Feel Freqs - Teachers Only'!$J$1</c:f>
              <c:strCache>
                <c:ptCount val="1"/>
                <c:pt idx="0">
                  <c:v>Disagree</c:v>
                </c:pt>
              </c:strCache>
            </c:strRef>
          </c:tx>
          <c:spPr>
            <a:solidFill>
              <a:srgbClr val="FFEE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'Feel Freqs - Teachers Only'!$H$2:$H$8</c15:sqref>
                  </c15:fullRef>
                </c:ext>
              </c:extLst>
              <c:f>'Feel Freqs - Teachers Only'!$H$5:$H$8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extLst>
                <c:ext xmlns:c15="http://schemas.microsoft.com/office/drawing/2012/chart" uri="{02D57815-91ED-43cb-92C2-25804820EDAC}">
                  <c15:fullRef>
                    <c15:sqref>'Feel Freqs - Teachers Only'!$J$2:$J$8</c15:sqref>
                  </c15:fullRef>
                </c:ext>
              </c:extLst>
              <c:f>'Feel Freqs - Teachers Only'!$J$5:$J$8</c:f>
              <c:numCache>
                <c:formatCode>0%</c:formatCode>
                <c:ptCount val="4"/>
                <c:pt idx="0">
                  <c:v>0.186</c:v>
                </c:pt>
                <c:pt idx="1">
                  <c:v>0.14899999999999999</c:v>
                </c:pt>
                <c:pt idx="2">
                  <c:v>0.38500000000000001</c:v>
                </c:pt>
                <c:pt idx="3">
                  <c:v>0.26400000000000001</c:v>
                </c:pt>
              </c:numCache>
            </c:numRef>
          </c:val>
          <c:extLst>
            <c:ext xmlns:c16="http://schemas.microsoft.com/office/drawing/2014/chart" uri="{C3380CC4-5D6E-409C-BE32-E72D297353CC}">
              <c16:uniqueId val="{00000001-2257-402C-8B06-1B22E49B7606}"/>
            </c:ext>
          </c:extLst>
        </c:ser>
        <c:ser>
          <c:idx val="2"/>
          <c:order val="2"/>
          <c:tx>
            <c:strRef>
              <c:f>'Feel Freqs - Teachers Only'!$K$1</c:f>
              <c:strCache>
                <c:ptCount val="1"/>
                <c:pt idx="0">
                  <c:v>Agree</c:v>
                </c:pt>
              </c:strCache>
            </c:strRef>
          </c:tx>
          <c:spPr>
            <a:solidFill>
              <a:srgbClr val="B7FF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'Feel Freqs - Teachers Only'!$H$2:$H$8</c15:sqref>
                  </c15:fullRef>
                </c:ext>
              </c:extLst>
              <c:f>'Feel Freqs - Teachers Only'!$H$5:$H$8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extLst>
                <c:ext xmlns:c15="http://schemas.microsoft.com/office/drawing/2012/chart" uri="{02D57815-91ED-43cb-92C2-25804820EDAC}">
                  <c15:fullRef>
                    <c15:sqref>'Feel Freqs - Teachers Only'!$K$2:$K$8</c15:sqref>
                  </c15:fullRef>
                </c:ext>
              </c:extLst>
              <c:f>'Feel Freqs - Teachers Only'!$K$5:$K$8</c:f>
              <c:numCache>
                <c:formatCode>0%</c:formatCode>
                <c:ptCount val="4"/>
                <c:pt idx="0">
                  <c:v>0.40100000000000002</c:v>
                </c:pt>
                <c:pt idx="1">
                  <c:v>0.4</c:v>
                </c:pt>
                <c:pt idx="2">
                  <c:v>0.32800000000000001</c:v>
                </c:pt>
                <c:pt idx="3">
                  <c:v>0.48799999999999999</c:v>
                </c:pt>
              </c:numCache>
            </c:numRef>
          </c:val>
          <c:extLst>
            <c:ext xmlns:c16="http://schemas.microsoft.com/office/drawing/2014/chart" uri="{C3380CC4-5D6E-409C-BE32-E72D297353CC}">
              <c16:uniqueId val="{00000002-2257-402C-8B06-1B22E49B7606}"/>
            </c:ext>
          </c:extLst>
        </c:ser>
        <c:ser>
          <c:idx val="3"/>
          <c:order val="3"/>
          <c:tx>
            <c:strRef>
              <c:f>'Feel Freqs - Teachers Only'!$L$1</c:f>
              <c:strCache>
                <c:ptCount val="1"/>
                <c:pt idx="0">
                  <c:v>Strongly Agree</c:v>
                </c:pt>
              </c:strCache>
            </c:strRef>
          </c:tx>
          <c:spPr>
            <a:solidFill>
              <a:srgbClr val="00B0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'Feel Freqs - Teachers Only'!$H$2:$H$8</c15:sqref>
                  </c15:fullRef>
                </c:ext>
              </c:extLst>
              <c:f>'Feel Freqs - Teachers Only'!$H$5:$H$8</c:f>
              <c:strCache>
                <c:ptCount val="4"/>
                <c:pt idx="0">
                  <c:v>I am satisfied with the support my school gives me.</c:v>
                </c:pt>
                <c:pt idx="1">
                  <c:v>I feel like my work is valued by my school.</c:v>
                </c:pt>
                <c:pt idx="2">
                  <c:v>I feel like my work is valued by the District.</c:v>
                </c:pt>
                <c:pt idx="3">
                  <c:v>The District keeps me well-informed about changes in policies and initiatives that affect me.</c:v>
                </c:pt>
              </c:strCache>
            </c:strRef>
          </c:cat>
          <c:val>
            <c:numRef>
              <c:extLst>
                <c:ext xmlns:c15="http://schemas.microsoft.com/office/drawing/2012/chart" uri="{02D57815-91ED-43cb-92C2-25804820EDAC}">
                  <c15:fullRef>
                    <c15:sqref>'Feel Freqs - Teachers Only'!$L$2:$L$8</c15:sqref>
                  </c15:fullRef>
                </c:ext>
              </c:extLst>
              <c:f>'Feel Freqs - Teachers Only'!$L$5:$L$8</c:f>
              <c:numCache>
                <c:formatCode>0%</c:formatCode>
                <c:ptCount val="4"/>
                <c:pt idx="0">
                  <c:v>0.32600000000000001</c:v>
                </c:pt>
                <c:pt idx="1">
                  <c:v>0.375</c:v>
                </c:pt>
                <c:pt idx="2">
                  <c:v>6.9000000000000006E-2</c:v>
                </c:pt>
                <c:pt idx="3">
                  <c:v>0.107</c:v>
                </c:pt>
              </c:numCache>
            </c:numRef>
          </c:val>
          <c:extLst>
            <c:ext xmlns:c16="http://schemas.microsoft.com/office/drawing/2014/chart" uri="{C3380CC4-5D6E-409C-BE32-E72D297353CC}">
              <c16:uniqueId val="{00000003-2257-402C-8B06-1B22E49B7606}"/>
            </c:ext>
          </c:extLst>
        </c:ser>
        <c:dLbls>
          <c:dLblPos val="ctr"/>
          <c:showLegendKey val="0"/>
          <c:showVal val="1"/>
          <c:showCatName val="0"/>
          <c:showSerName val="0"/>
          <c:showPercent val="0"/>
          <c:showBubbleSize val="0"/>
        </c:dLbls>
        <c:gapWidth val="150"/>
        <c:overlap val="100"/>
        <c:axId val="459903784"/>
        <c:axId val="459896896"/>
      </c:barChart>
      <c:catAx>
        <c:axId val="45990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0" i="0" u="none" strike="noStrike" kern="1200" baseline="0">
                <a:solidFill>
                  <a:schemeClr val="tx1">
                    <a:lumMod val="95000"/>
                    <a:lumOff val="5000"/>
                  </a:schemeClr>
                </a:solidFill>
                <a:latin typeface="+mn-lt"/>
                <a:ea typeface="+mn-ea"/>
                <a:cs typeface="+mn-cs"/>
              </a:defRPr>
            </a:pPr>
            <a:endParaRPr lang="en-US"/>
          </a:p>
        </c:txPr>
        <c:crossAx val="459896896"/>
        <c:crosses val="autoZero"/>
        <c:auto val="1"/>
        <c:lblAlgn val="r"/>
        <c:lblOffset val="100"/>
        <c:noMultiLvlLbl val="0"/>
      </c:catAx>
      <c:valAx>
        <c:axId val="45989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9903784"/>
        <c:crosses val="autoZero"/>
        <c:crossBetween val="between"/>
      </c:valAx>
      <c:spPr>
        <a:noFill/>
        <a:ln>
          <a:noFill/>
        </a:ln>
        <a:effectLst/>
      </c:spPr>
    </c:plotArea>
    <c:legend>
      <c:legendPos val="b"/>
      <c:layout>
        <c:manualLayout>
          <c:xMode val="edge"/>
          <c:yMode val="edge"/>
          <c:x val="0.2494243204710872"/>
          <c:y val="0.91549267415131197"/>
          <c:w val="0.4923794284759142"/>
          <c:h val="5.5849300794526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62663396309579"/>
          <c:y val="8.2367310681767711E-2"/>
          <c:w val="0.51625283278842293"/>
          <c:h val="0.86611532818890646"/>
        </c:manualLayout>
      </c:layout>
      <c:barChart>
        <c:barDir val="bar"/>
        <c:grouping val="clustered"/>
        <c:varyColors val="0"/>
        <c:ser>
          <c:idx val="0"/>
          <c:order val="0"/>
          <c:tx>
            <c:strRef>
              <c:f>'Feel Frequencies by Pos 2021'!$B$82</c:f>
              <c:strCache>
                <c:ptCount val="1"/>
                <c:pt idx="0">
                  <c:v>Quite/Extremely Optimistic (Spring 2021)</c:v>
                </c:pt>
              </c:strCache>
            </c:strRef>
          </c:tx>
          <c:spPr>
            <a:solidFill>
              <a:srgbClr val="FFC000">
                <a:lumMod val="75000"/>
              </a:srgbClr>
            </a:solidFill>
            <a:ln>
              <a:noFill/>
            </a:ln>
            <a:effectLst/>
          </c:spPr>
          <c:invertIfNegative val="0"/>
          <c:dLbls>
            <c:dLbl>
              <c:idx val="16"/>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2E5-422F-8034-B0B0BFE5DAC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'Feel Frequencies by Pos 2021'!$A$83:$A$100</c:f>
              <c:strCache>
                <c:ptCount val="17"/>
                <c:pt idx="0">
                  <c:v>Speech Language Pathologist</c:v>
                </c:pt>
                <c:pt idx="1">
                  <c:v>Librarian/Librarian Assistant</c:v>
                </c:pt>
                <c:pt idx="2">
                  <c:v>Counselor, Social Worker</c:v>
                </c:pt>
                <c:pt idx="3">
                  <c:v>Technology Spc., Technology Coord., Educational Technology Spc.</c:v>
                </c:pt>
                <c:pt idx="4">
                  <c:v>Teacher (all subjects)</c:v>
                </c:pt>
                <c:pt idx="5">
                  <c:v>Transportation Staff Member, Bus Driver</c:v>
                </c:pt>
                <c:pt idx="6">
                  <c:v>Nutrition Services Staff Member</c:v>
                </c:pt>
                <c:pt idx="7">
                  <c:v>FACE Liaison, Student Graduation Adv., Re-engagement Spc., Truancy Ofc.</c:v>
                </c:pt>
                <c:pt idx="8">
                  <c:v>Maintenance, Warehouse, Print Shop</c:v>
                </c:pt>
                <c:pt idx="9">
                  <c:v>Central/District Office</c:v>
                </c:pt>
                <c:pt idx="10">
                  <c:v>Instructional Aide, Teacher Assistant</c:v>
                </c:pt>
                <c:pt idx="11">
                  <c:v>Instructional Coach, Implementation Spc.</c:v>
                </c:pt>
                <c:pt idx="12">
                  <c:v>Secretary, Registrar, Bookkeeper</c:v>
                </c:pt>
                <c:pt idx="13">
                  <c:v>Substitute Teacher</c:v>
                </c:pt>
                <c:pt idx="14">
                  <c:v>School Nurse, Health Aide, Physical Therapist, Occupational Therapist</c:v>
                </c:pt>
                <c:pt idx="15">
                  <c:v>Principal, Assistant Principal, Dean</c:v>
                </c:pt>
                <c:pt idx="16">
                  <c:v>Custodial Staff Member</c:v>
                </c:pt>
              </c:strCache>
              <c:extLst/>
            </c:strRef>
          </c:cat>
          <c:val>
            <c:numRef>
              <c:f>'Feel Frequencies by Pos 2021'!$B$83:$B$100</c:f>
              <c:numCache>
                <c:formatCode>0.0%</c:formatCode>
                <c:ptCount val="17"/>
                <c:pt idx="0">
                  <c:v>4.4999999999999998E-2</c:v>
                </c:pt>
                <c:pt idx="1">
                  <c:v>0.08</c:v>
                </c:pt>
                <c:pt idx="2">
                  <c:v>8.5000000000000006E-2</c:v>
                </c:pt>
                <c:pt idx="3">
                  <c:v>9.7000000000000003E-2</c:v>
                </c:pt>
                <c:pt idx="4">
                  <c:v>0.122</c:v>
                </c:pt>
                <c:pt idx="5">
                  <c:v>0.13700000000000001</c:v>
                </c:pt>
                <c:pt idx="6">
                  <c:v>0.184</c:v>
                </c:pt>
                <c:pt idx="7">
                  <c:v>0.21199999999999999</c:v>
                </c:pt>
                <c:pt idx="8">
                  <c:v>0.21399999999999997</c:v>
                </c:pt>
                <c:pt idx="9">
                  <c:v>0.23799999999999999</c:v>
                </c:pt>
                <c:pt idx="10">
                  <c:v>0.26200000000000001</c:v>
                </c:pt>
                <c:pt idx="11">
                  <c:v>0.27200000000000002</c:v>
                </c:pt>
                <c:pt idx="12">
                  <c:v>0.29500000000000004</c:v>
                </c:pt>
                <c:pt idx="13">
                  <c:v>0.29800000000000004</c:v>
                </c:pt>
                <c:pt idx="14">
                  <c:v>0.30000000000000004</c:v>
                </c:pt>
                <c:pt idx="15">
                  <c:v>0.314</c:v>
                </c:pt>
                <c:pt idx="16">
                  <c:v>0.32</c:v>
                </c:pt>
              </c:numCache>
              <c:extLst/>
            </c:numRef>
          </c:val>
          <c:extLst>
            <c:ext xmlns:c16="http://schemas.microsoft.com/office/drawing/2014/chart" uri="{C3380CC4-5D6E-409C-BE32-E72D297353CC}">
              <c16:uniqueId val="{00000002-9614-4FC3-8096-589F3D276A05}"/>
            </c:ext>
          </c:extLst>
        </c:ser>
        <c:dLbls>
          <c:dLblPos val="outEnd"/>
          <c:showLegendKey val="0"/>
          <c:showVal val="1"/>
          <c:showCatName val="0"/>
          <c:showSerName val="0"/>
          <c:showPercent val="0"/>
          <c:showBubbleSize val="0"/>
        </c:dLbls>
        <c:gapWidth val="100"/>
        <c:axId val="2054593551"/>
        <c:axId val="2054587311"/>
      </c:barChart>
      <c:catAx>
        <c:axId val="2054593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54587311"/>
        <c:crosses val="autoZero"/>
        <c:auto val="1"/>
        <c:lblAlgn val="ctr"/>
        <c:lblOffset val="100"/>
        <c:noMultiLvlLbl val="0"/>
      </c:catAx>
      <c:valAx>
        <c:axId val="2054587311"/>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2054593551"/>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4669816272965863E-2"/>
          <c:y val="0.22665761561057121"/>
          <c:w val="0.92072729658792629"/>
          <c:h val="0.48423137300345992"/>
        </c:manualLayout>
      </c:layout>
      <c:barChart>
        <c:barDir val="col"/>
        <c:grouping val="clustered"/>
        <c:varyColors val="0"/>
        <c:ser>
          <c:idx val="0"/>
          <c:order val="0"/>
          <c:tx>
            <c:strRef>
              <c:f>'Engage &amp; Part Chart'!$B$3</c:f>
              <c:strCache>
                <c:ptCount val="1"/>
                <c:pt idx="0">
                  <c:v>Fall</c:v>
                </c:pt>
              </c:strCache>
            </c:strRef>
          </c:tx>
          <c:spPr>
            <a:solidFill>
              <a:srgbClr val="00809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'Engage &amp; Part Chart'!$A$4:$A$8</c:f>
              <c:strCache>
                <c:ptCount val="5"/>
                <c:pt idx="0">
                  <c:v>Almost no students</c:v>
                </c:pt>
                <c:pt idx="1">
                  <c:v>A few students</c:v>
                </c:pt>
                <c:pt idx="2">
                  <c:v>About half of my students</c:v>
                </c:pt>
                <c:pt idx="3">
                  <c:v>Most students</c:v>
                </c:pt>
                <c:pt idx="4">
                  <c:v>Almost all students</c:v>
                </c:pt>
              </c:strCache>
            </c:strRef>
          </c:cat>
          <c:val>
            <c:numRef>
              <c:f>'Engage &amp; Part Chart'!$B$4:$B$8</c:f>
              <c:numCache>
                <c:formatCode>0%</c:formatCode>
                <c:ptCount val="5"/>
                <c:pt idx="0">
                  <c:v>6.3E-2</c:v>
                </c:pt>
                <c:pt idx="1">
                  <c:v>0.247</c:v>
                </c:pt>
                <c:pt idx="2">
                  <c:v>0.254</c:v>
                </c:pt>
                <c:pt idx="3">
                  <c:v>0.19700000000000001</c:v>
                </c:pt>
                <c:pt idx="4">
                  <c:v>0.23899999999999999</c:v>
                </c:pt>
              </c:numCache>
            </c:numRef>
          </c:val>
          <c:extLst>
            <c:ext xmlns:c16="http://schemas.microsoft.com/office/drawing/2014/chart" uri="{C3380CC4-5D6E-409C-BE32-E72D297353CC}">
              <c16:uniqueId val="{00000000-34A0-4D52-BF5E-1DF7A742CD51}"/>
            </c:ext>
          </c:extLst>
        </c:ser>
        <c:ser>
          <c:idx val="1"/>
          <c:order val="1"/>
          <c:tx>
            <c:strRef>
              <c:f>'Engage &amp; Part Chart'!$C$3</c:f>
              <c:strCache>
                <c:ptCount val="1"/>
                <c:pt idx="0">
                  <c:v>Spring</c:v>
                </c:pt>
              </c:strCache>
            </c:strRef>
          </c:tx>
          <c:spPr>
            <a:solidFill>
              <a:srgbClr val="11D2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'Engage &amp; Part Chart'!$A$4:$A$8</c:f>
              <c:strCache>
                <c:ptCount val="5"/>
                <c:pt idx="0">
                  <c:v>Almost no students</c:v>
                </c:pt>
                <c:pt idx="1">
                  <c:v>A few students</c:v>
                </c:pt>
                <c:pt idx="2">
                  <c:v>About half of my students</c:v>
                </c:pt>
                <c:pt idx="3">
                  <c:v>Most students</c:v>
                </c:pt>
                <c:pt idx="4">
                  <c:v>Almost all students</c:v>
                </c:pt>
              </c:strCache>
            </c:strRef>
          </c:cat>
          <c:val>
            <c:numRef>
              <c:f>'Engage &amp; Part Chart'!$C$4:$C$8</c:f>
              <c:numCache>
                <c:formatCode>0%</c:formatCode>
                <c:ptCount val="5"/>
                <c:pt idx="0">
                  <c:v>9.718670076726342E-2</c:v>
                </c:pt>
                <c:pt idx="1">
                  <c:v>0.26342710997442453</c:v>
                </c:pt>
                <c:pt idx="2">
                  <c:v>0.1867007672634271</c:v>
                </c:pt>
                <c:pt idx="3">
                  <c:v>0.20971867007672634</c:v>
                </c:pt>
                <c:pt idx="4">
                  <c:v>0.24296675191815856</c:v>
                </c:pt>
              </c:numCache>
            </c:numRef>
          </c:val>
          <c:extLst>
            <c:ext xmlns:c16="http://schemas.microsoft.com/office/drawing/2014/chart" uri="{C3380CC4-5D6E-409C-BE32-E72D297353CC}">
              <c16:uniqueId val="{00000001-34A0-4D52-BF5E-1DF7A742CD51}"/>
            </c:ext>
          </c:extLst>
        </c:ser>
        <c:dLbls>
          <c:dLblPos val="outEnd"/>
          <c:showLegendKey val="0"/>
          <c:showVal val="1"/>
          <c:showCatName val="0"/>
          <c:showSerName val="0"/>
          <c:showPercent val="0"/>
          <c:showBubbleSize val="0"/>
        </c:dLbls>
        <c:gapWidth val="110"/>
        <c:overlap val="-15"/>
        <c:axId val="431475488"/>
        <c:axId val="431471224"/>
      </c:barChart>
      <c:catAx>
        <c:axId val="431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431471224"/>
        <c:crosses val="autoZero"/>
        <c:auto val="1"/>
        <c:lblAlgn val="ctr"/>
        <c:lblOffset val="100"/>
        <c:noMultiLvlLbl val="0"/>
      </c:catAx>
      <c:valAx>
        <c:axId val="43147122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50000"/>
                  </a:schemeClr>
                </a:solidFill>
                <a:latin typeface="+mn-lt"/>
                <a:ea typeface="+mn-ea"/>
                <a:cs typeface="+mn-cs"/>
              </a:defRPr>
            </a:pPr>
            <a:endParaRPr lang="en-US"/>
          </a:p>
        </c:txPr>
        <c:crossAx val="431475488"/>
        <c:crosses val="autoZero"/>
        <c:crossBetween val="between"/>
        <c:majorUnit val="0.1"/>
      </c:valAx>
      <c:spPr>
        <a:noFill/>
        <a:ln>
          <a:noFill/>
        </a:ln>
        <a:effectLst/>
      </c:spPr>
    </c:plotArea>
    <c:legend>
      <c:legendPos val="b"/>
      <c:layout>
        <c:manualLayout>
          <c:xMode val="edge"/>
          <c:yMode val="edge"/>
          <c:x val="0.26887659170587508"/>
          <c:y val="0.8719972274625164"/>
          <c:w val="0.46127760279965002"/>
          <c:h val="9.18370651985365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4556255468066481E-2"/>
          <c:y val="0.23528214731992364"/>
          <c:w val="0.9140606299212598"/>
          <c:h val="0.47460741107660376"/>
        </c:manualLayout>
      </c:layout>
      <c:barChart>
        <c:barDir val="col"/>
        <c:grouping val="clustered"/>
        <c:varyColors val="0"/>
        <c:ser>
          <c:idx val="0"/>
          <c:order val="0"/>
          <c:tx>
            <c:strRef>
              <c:f>'Engage &amp; Part Chart'!$B$11</c:f>
              <c:strCache>
                <c:ptCount val="1"/>
                <c:pt idx="0">
                  <c:v>Fall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'Engage &amp; Part Chart'!$A$12:$A$16</c:f>
              <c:strCache>
                <c:ptCount val="5"/>
                <c:pt idx="0">
                  <c:v>Not at all engaged</c:v>
                </c:pt>
                <c:pt idx="1">
                  <c:v>Slightly engaged</c:v>
                </c:pt>
                <c:pt idx="2">
                  <c:v>Somewhat engaged</c:v>
                </c:pt>
                <c:pt idx="3">
                  <c:v>Quite engaged</c:v>
                </c:pt>
                <c:pt idx="4">
                  <c:v>Extremely engaged</c:v>
                </c:pt>
              </c:strCache>
            </c:strRef>
          </c:cat>
          <c:val>
            <c:numRef>
              <c:f>'Engage &amp; Part Chart'!$B$12:$B$16</c:f>
              <c:numCache>
                <c:formatCode>0%</c:formatCode>
                <c:ptCount val="5"/>
                <c:pt idx="0">
                  <c:v>5.0999999999999997E-2</c:v>
                </c:pt>
                <c:pt idx="1">
                  <c:v>0.26500000000000001</c:v>
                </c:pt>
                <c:pt idx="2">
                  <c:v>0.39100000000000001</c:v>
                </c:pt>
                <c:pt idx="3">
                  <c:v>0.23200000000000001</c:v>
                </c:pt>
                <c:pt idx="4">
                  <c:v>6.2E-2</c:v>
                </c:pt>
              </c:numCache>
            </c:numRef>
          </c:val>
          <c:extLst>
            <c:ext xmlns:c16="http://schemas.microsoft.com/office/drawing/2014/chart" uri="{C3380CC4-5D6E-409C-BE32-E72D297353CC}">
              <c16:uniqueId val="{00000000-CC70-422F-8FEE-E0887F8CDC48}"/>
            </c:ext>
          </c:extLst>
        </c:ser>
        <c:ser>
          <c:idx val="1"/>
          <c:order val="1"/>
          <c:tx>
            <c:strRef>
              <c:f>'Engage &amp; Part Chart'!$C$11</c:f>
              <c:strCache>
                <c:ptCount val="1"/>
                <c:pt idx="0">
                  <c:v>Spring</c:v>
                </c:pt>
              </c:strCache>
            </c:strRef>
          </c:tx>
          <c:spPr>
            <a:solidFill>
              <a:srgbClr val="00D05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'Engage &amp; Part Chart'!$A$12:$A$16</c:f>
              <c:strCache>
                <c:ptCount val="5"/>
                <c:pt idx="0">
                  <c:v>Not at all engaged</c:v>
                </c:pt>
                <c:pt idx="1">
                  <c:v>Slightly engaged</c:v>
                </c:pt>
                <c:pt idx="2">
                  <c:v>Somewhat engaged</c:v>
                </c:pt>
                <c:pt idx="3">
                  <c:v>Quite engaged</c:v>
                </c:pt>
                <c:pt idx="4">
                  <c:v>Extremely engaged</c:v>
                </c:pt>
              </c:strCache>
            </c:strRef>
          </c:cat>
          <c:val>
            <c:numRef>
              <c:f>'Engage &amp; Part Chart'!$C$12:$C$16</c:f>
              <c:numCache>
                <c:formatCode>0%</c:formatCode>
                <c:ptCount val="5"/>
                <c:pt idx="0">
                  <c:v>0.10075566750629723</c:v>
                </c:pt>
                <c:pt idx="1">
                  <c:v>0.30226700251889171</c:v>
                </c:pt>
                <c:pt idx="2">
                  <c:v>0.30478589420654911</c:v>
                </c:pt>
                <c:pt idx="3">
                  <c:v>0.21158690176322417</c:v>
                </c:pt>
                <c:pt idx="4">
                  <c:v>8.0604534005037781E-2</c:v>
                </c:pt>
              </c:numCache>
            </c:numRef>
          </c:val>
          <c:extLst>
            <c:ext xmlns:c16="http://schemas.microsoft.com/office/drawing/2014/chart" uri="{C3380CC4-5D6E-409C-BE32-E72D297353CC}">
              <c16:uniqueId val="{00000001-CC70-422F-8FEE-E0887F8CDC48}"/>
            </c:ext>
          </c:extLst>
        </c:ser>
        <c:dLbls>
          <c:dLblPos val="outEnd"/>
          <c:showLegendKey val="0"/>
          <c:showVal val="1"/>
          <c:showCatName val="0"/>
          <c:showSerName val="0"/>
          <c:showPercent val="0"/>
          <c:showBubbleSize val="0"/>
        </c:dLbls>
        <c:gapWidth val="110"/>
        <c:overlap val="-15"/>
        <c:axId val="431475488"/>
        <c:axId val="431471224"/>
      </c:barChart>
      <c:catAx>
        <c:axId val="431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crossAx val="431471224"/>
        <c:crosses val="autoZero"/>
        <c:auto val="1"/>
        <c:lblAlgn val="ctr"/>
        <c:lblOffset val="100"/>
        <c:noMultiLvlLbl val="0"/>
      </c:catAx>
      <c:valAx>
        <c:axId val="43147122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50000"/>
                  </a:schemeClr>
                </a:solidFill>
                <a:latin typeface="+mn-lt"/>
                <a:ea typeface="+mn-ea"/>
                <a:cs typeface="+mn-cs"/>
              </a:defRPr>
            </a:pPr>
            <a:endParaRPr lang="en-US"/>
          </a:p>
        </c:txPr>
        <c:crossAx val="431475488"/>
        <c:crosses val="autoZero"/>
        <c:crossBetween val="between"/>
        <c:majorUnit val="0.1"/>
      </c:valAx>
      <c:spPr>
        <a:noFill/>
        <a:ln>
          <a:noFill/>
        </a:ln>
        <a:effectLst/>
      </c:spPr>
    </c:plotArea>
    <c:legend>
      <c:legendPos val="b"/>
      <c:layout>
        <c:manualLayout>
          <c:xMode val="edge"/>
          <c:yMode val="edge"/>
          <c:x val="0.27439431321084862"/>
          <c:y val="0.89907489179793376"/>
          <c:w val="0.47016649168853886"/>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lumMod val="95000"/>
              <a:lumOff val="5000"/>
            </a:schemeClr>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0.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0.07037</cdr:x>
      <cdr:y>0.03429</cdr:y>
    </cdr:from>
    <cdr:to>
      <cdr:x>0.96852</cdr:x>
      <cdr:y>0.16571</cdr:y>
    </cdr:to>
    <cdr:sp macro="" textlink="">
      <cdr:nvSpPr>
        <cdr:cNvPr id="2" name="TextBox 1">
          <a:extLst xmlns:a="http://schemas.openxmlformats.org/drawingml/2006/main">
            <a:ext uri="{FF2B5EF4-FFF2-40B4-BE49-F238E27FC236}">
              <a16:creationId xmlns:a16="http://schemas.microsoft.com/office/drawing/2014/main" id="{AA3DC20D-65E6-4423-BC3A-7A6F54A57D9C}"/>
            </a:ext>
          </a:extLst>
        </cdr:cNvPr>
        <cdr:cNvSpPr txBox="1"/>
      </cdr:nvSpPr>
      <cdr:spPr>
        <a:xfrm xmlns:a="http://schemas.openxmlformats.org/drawingml/2006/main">
          <a:off x="321734" y="101601"/>
          <a:ext cx="4106333" cy="3894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0.02671</cdr:x>
      <cdr:y>0.02857</cdr:y>
    </cdr:from>
    <cdr:to>
      <cdr:x>0.99925</cdr:x>
      <cdr:y>0.1093</cdr:y>
    </cdr:to>
    <cdr:sp macro="" textlink="">
      <cdr:nvSpPr>
        <cdr:cNvPr id="3" name="TextBox 2">
          <a:extLst xmlns:a="http://schemas.openxmlformats.org/drawingml/2006/main">
            <a:ext uri="{FF2B5EF4-FFF2-40B4-BE49-F238E27FC236}">
              <a16:creationId xmlns:a16="http://schemas.microsoft.com/office/drawing/2014/main" id="{6F80841C-CDF4-45E2-92D5-A445911C7EA6}"/>
            </a:ext>
          </a:extLst>
        </cdr:cNvPr>
        <cdr:cNvSpPr txBox="1"/>
      </cdr:nvSpPr>
      <cdr:spPr>
        <a:xfrm xmlns:a="http://schemas.openxmlformats.org/drawingml/2006/main">
          <a:off x="176389" y="111095"/>
          <a:ext cx="6422658" cy="313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solidFill>
              <a:latin typeface="+mj-lt"/>
            </a:rPr>
            <a:t>Percent</a:t>
          </a:r>
          <a:r>
            <a:rPr lang="en-US" sz="2000" b="1" baseline="0" dirty="0">
              <a:solidFill>
                <a:schemeClr val="tx1"/>
              </a:solidFill>
              <a:latin typeface="+mj-lt"/>
            </a:rPr>
            <a:t> of Respondents by School </a:t>
          </a:r>
          <a:r>
            <a:rPr lang="en-US" sz="2000" b="1" dirty="0">
              <a:solidFill>
                <a:schemeClr val="tx1"/>
              </a:solidFill>
              <a:latin typeface="+mj-lt"/>
            </a:rPr>
            <a:t>T</a:t>
          </a:r>
          <a:r>
            <a:rPr lang="en-US" sz="2000" b="1" baseline="0" dirty="0">
              <a:solidFill>
                <a:schemeClr val="tx1"/>
              </a:solidFill>
              <a:latin typeface="+mj-lt"/>
            </a:rPr>
            <a:t>ype (N = </a:t>
          </a:r>
          <a:r>
            <a:rPr lang="en-US" sz="2000" b="1" dirty="0">
              <a:solidFill>
                <a:schemeClr val="tx1"/>
              </a:solidFill>
              <a:latin typeface="+mj-lt"/>
            </a:rPr>
            <a:t>1,654</a:t>
          </a:r>
          <a:r>
            <a:rPr lang="en-US" sz="2000" b="1" baseline="0" dirty="0">
              <a:solidFill>
                <a:schemeClr val="tx1"/>
              </a:solidFill>
              <a:latin typeface="+mj-lt"/>
            </a:rPr>
            <a:t>)</a:t>
          </a:r>
          <a:endParaRPr lang="en-US" sz="2000" b="1" dirty="0">
            <a:solidFill>
              <a:schemeClr val="tx1"/>
            </a:solidFill>
            <a:latin typeface="+mj-lt"/>
          </a:endParaRPr>
        </a:p>
      </cdr:txBody>
    </cdr:sp>
  </cdr:relSizeAnchor>
  <cdr:relSizeAnchor xmlns:cdr="http://schemas.openxmlformats.org/drawingml/2006/chartDrawing">
    <cdr:from>
      <cdr:x>0.02564</cdr:x>
      <cdr:y>0.1093</cdr:y>
    </cdr:from>
    <cdr:to>
      <cdr:x>0.99115</cdr:x>
      <cdr:y>0.18944</cdr:y>
    </cdr:to>
    <cdr:sp macro="" textlink="">
      <cdr:nvSpPr>
        <cdr:cNvPr id="4" name="TextBox 1">
          <a:extLst xmlns:a="http://schemas.openxmlformats.org/drawingml/2006/main">
            <a:ext uri="{FF2B5EF4-FFF2-40B4-BE49-F238E27FC236}">
              <a16:creationId xmlns:a16="http://schemas.microsoft.com/office/drawing/2014/main" id="{9B0D6622-6EBE-4D44-82A3-04F0A3EF162E}"/>
            </a:ext>
          </a:extLst>
        </cdr:cNvPr>
        <cdr:cNvSpPr txBox="1"/>
      </cdr:nvSpPr>
      <cdr:spPr>
        <a:xfrm xmlns:a="http://schemas.openxmlformats.org/drawingml/2006/main">
          <a:off x="169333" y="425013"/>
          <a:ext cx="6376221" cy="31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i="1" baseline="0" dirty="0">
              <a:solidFill>
                <a:schemeClr val="tx1">
                  <a:lumMod val="85000"/>
                  <a:lumOff val="15000"/>
                </a:schemeClr>
              </a:solidFill>
            </a:rPr>
            <a:t>Q: At which type of school do you work?</a:t>
          </a:r>
          <a:endParaRPr lang="en-US" sz="1400" i="1" dirty="0">
            <a:solidFill>
              <a:schemeClr val="tx1">
                <a:lumMod val="85000"/>
                <a:lumOff val="15000"/>
              </a:scheme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0.07294</cdr:x>
      <cdr:y>0.01351</cdr:y>
    </cdr:from>
    <cdr:to>
      <cdr:x>0.95945</cdr:x>
      <cdr:y>0.08235</cdr:y>
    </cdr:to>
    <cdr:sp macro="" textlink="">
      <cdr:nvSpPr>
        <cdr:cNvPr id="2" name="TextBox 1"/>
        <cdr:cNvSpPr txBox="1"/>
      </cdr:nvSpPr>
      <cdr:spPr>
        <a:xfrm xmlns:a="http://schemas.openxmlformats.org/drawingml/2006/main">
          <a:off x="847087" y="77474"/>
          <a:ext cx="10294891" cy="394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600" i="1" baseline="0" dirty="0">
              <a:solidFill>
                <a:schemeClr val="tx1">
                  <a:lumMod val="65000"/>
                  <a:lumOff val="35000"/>
                </a:schemeClr>
              </a:solidFill>
              <a:effectLst/>
            </a:rPr>
            <a:t>All </a:t>
          </a:r>
          <a:r>
            <a:rPr lang="en-US" sz="1600" i="1" baseline="0" dirty="0" smtClean="0">
              <a:solidFill>
                <a:schemeClr val="tx1">
                  <a:lumMod val="65000"/>
                  <a:lumOff val="35000"/>
                </a:schemeClr>
              </a:solidFill>
              <a:effectLst/>
            </a:rPr>
            <a:t>Staff Question: </a:t>
          </a:r>
          <a:r>
            <a:rPr lang="en-US" sz="1600" i="1" baseline="0" dirty="0">
              <a:solidFill>
                <a:schemeClr val="tx1">
                  <a:lumMod val="65000"/>
                  <a:lumOff val="35000"/>
                </a:schemeClr>
              </a:solidFill>
              <a:effectLst/>
            </a:rPr>
            <a:t>"How concerned are you about each of the following...", Fall 2020 and Spring 2021.</a:t>
          </a:r>
          <a:endParaRPr lang="en-US" sz="1600" i="1" dirty="0">
            <a:solidFill>
              <a:schemeClr val="tx1">
                <a:lumMod val="65000"/>
                <a:lumOff val="35000"/>
              </a:schemeClr>
            </a:solidFill>
            <a:effectLst/>
          </a:endParaRPr>
        </a:p>
      </cdr:txBody>
    </cdr:sp>
  </cdr:relSizeAnchor>
  <cdr:relSizeAnchor xmlns:cdr="http://schemas.openxmlformats.org/drawingml/2006/chartDrawing">
    <cdr:from>
      <cdr:x>0.13897</cdr:x>
      <cdr:y>0.71059</cdr:y>
    </cdr:from>
    <cdr:to>
      <cdr:x>0.15584</cdr:x>
      <cdr:y>0.75389</cdr:y>
    </cdr:to>
    <cdr:sp macro="" textlink="">
      <cdr:nvSpPr>
        <cdr:cNvPr id="6" name="Down Arrow 5"/>
        <cdr:cNvSpPr/>
      </cdr:nvSpPr>
      <cdr:spPr>
        <a:xfrm xmlns:a="http://schemas.openxmlformats.org/drawingml/2006/main">
          <a:off x="1613835" y="4074931"/>
          <a:ext cx="195943" cy="248333"/>
        </a:xfrm>
        <a:prstGeom xmlns:a="http://schemas.openxmlformats.org/drawingml/2006/main" prst="downArrow">
          <a:avLst/>
        </a:prstGeom>
        <a:solidFill xmlns:a="http://schemas.openxmlformats.org/drawingml/2006/main">
          <a:srgbClr val="FFC000"/>
        </a:solidFill>
        <a:ln xmlns:a="http://schemas.openxmlformats.org/drawingml/2006/main">
          <a:solidFill>
            <a:srgbClr val="DDB30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0.08525</cdr:x>
      <cdr:y>0.88693</cdr:y>
    </cdr:from>
    <cdr:to>
      <cdr:x>0.96462</cdr:x>
      <cdr:y>0.96098</cdr:y>
    </cdr:to>
    <cdr:pic>
      <cdr:nvPicPr>
        <cdr:cNvPr id="5" name="Picture 4">
          <a:extLst xmlns:a="http://schemas.openxmlformats.org/drawingml/2006/main">
            <a:ext uri="{FF2B5EF4-FFF2-40B4-BE49-F238E27FC236}">
              <a16:creationId xmlns:a16="http://schemas.microsoft.com/office/drawing/2014/main" id="{B9BA7A78-8B68-4A1F-AD64-14CD47181A8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89950" y="5086198"/>
          <a:ext cx="10212113" cy="424641"/>
        </a:xfrm>
        <a:prstGeom xmlns:a="http://schemas.openxmlformats.org/drawingml/2006/main" prst="rect">
          <a:avLst/>
        </a:prstGeom>
      </cdr:spPr>
    </cdr:pic>
  </cdr:relSizeAnchor>
  <cdr:relSizeAnchor xmlns:cdr="http://schemas.openxmlformats.org/drawingml/2006/chartDrawing">
    <cdr:from>
      <cdr:x>0.88272</cdr:x>
      <cdr:y>0.10417</cdr:y>
    </cdr:from>
    <cdr:to>
      <cdr:x>0.89599</cdr:x>
      <cdr:y>0.26265</cdr:y>
    </cdr:to>
    <cdr:sp macro="" textlink="">
      <cdr:nvSpPr>
        <cdr:cNvPr id="8" name="Right Brace 7"/>
        <cdr:cNvSpPr/>
      </cdr:nvSpPr>
      <cdr:spPr>
        <a:xfrm xmlns:a="http://schemas.openxmlformats.org/drawingml/2006/main">
          <a:off x="10250969" y="597346"/>
          <a:ext cx="154004" cy="908820"/>
        </a:xfrm>
        <a:prstGeom xmlns:a="http://schemas.openxmlformats.org/drawingml/2006/main" prst="rightBrace">
          <a:avLst/>
        </a:prstGeom>
        <a:ln xmlns:a="http://schemas.openxmlformats.org/drawingml/2006/main">
          <a:solidFill>
            <a:srgbClr val="11D2FF"/>
          </a:solidFill>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1.xml><?xml version="1.0" encoding="utf-8"?>
<c:userShapes xmlns:c="http://schemas.openxmlformats.org/drawingml/2006/chart">
  <cdr:relSizeAnchor xmlns:cdr="http://schemas.openxmlformats.org/drawingml/2006/chartDrawing">
    <cdr:from>
      <cdr:x>0.02578</cdr:x>
      <cdr:y>0.02317</cdr:y>
    </cdr:from>
    <cdr:to>
      <cdr:x>1</cdr:x>
      <cdr:y>0.15969</cdr:y>
    </cdr:to>
    <cdr:sp macro="" textlink="">
      <cdr:nvSpPr>
        <cdr:cNvPr id="2" name="TextBox 1"/>
        <cdr:cNvSpPr txBox="1"/>
      </cdr:nvSpPr>
      <cdr:spPr>
        <a:xfrm xmlns:a="http://schemas.openxmlformats.org/drawingml/2006/main">
          <a:off x="840014" y="127794"/>
          <a:ext cx="10764919" cy="7529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1" dirty="0" smtClean="0">
              <a:solidFill>
                <a:schemeClr val="tx1">
                  <a:lumMod val="65000"/>
                  <a:lumOff val="35000"/>
                </a:schemeClr>
              </a:solidFill>
            </a:rPr>
            <a:t>Teacher Question: How </a:t>
          </a:r>
          <a:r>
            <a:rPr lang="en-US" sz="1600" i="1" dirty="0">
              <a:solidFill>
                <a:schemeClr val="tx1">
                  <a:lumMod val="65000"/>
                  <a:lumOff val="35000"/>
                </a:schemeClr>
              </a:solidFill>
            </a:rPr>
            <a:t>confident are you that you are providing effective instruction to the following student groups right now</a:t>
          </a:r>
          <a:r>
            <a:rPr lang="en-US" sz="1600" i="1" dirty="0" smtClean="0">
              <a:solidFill>
                <a:schemeClr val="tx1">
                  <a:lumMod val="65000"/>
                  <a:lumOff val="35000"/>
                </a:schemeClr>
              </a:solidFill>
            </a:rPr>
            <a:t>?</a:t>
          </a:r>
          <a:endParaRPr lang="en-US" sz="1600" i="1" dirty="0">
            <a:solidFill>
              <a:schemeClr val="tx1">
                <a:lumMod val="65000"/>
                <a:lumOff val="3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0.0674</cdr:x>
      <cdr:y>0.01351</cdr:y>
    </cdr:from>
    <cdr:to>
      <cdr:x>0.98674</cdr:x>
      <cdr:y>0.14563</cdr:y>
    </cdr:to>
    <cdr:sp macro="" textlink="">
      <cdr:nvSpPr>
        <cdr:cNvPr id="2" name="TextBox 1"/>
        <cdr:cNvSpPr txBox="1"/>
      </cdr:nvSpPr>
      <cdr:spPr>
        <a:xfrm xmlns:a="http://schemas.openxmlformats.org/drawingml/2006/main">
          <a:off x="774700" y="69660"/>
          <a:ext cx="10566400" cy="681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i="1" dirty="0" smtClean="0">
              <a:solidFill>
                <a:schemeClr val="tx1">
                  <a:lumMod val="65000"/>
                  <a:lumOff val="35000"/>
                </a:schemeClr>
              </a:solidFill>
            </a:rPr>
            <a:t>Teacher Question: </a:t>
          </a:r>
          <a:r>
            <a:rPr lang="en-US" sz="1600" i="1" dirty="0">
              <a:solidFill>
                <a:schemeClr val="tx1">
                  <a:lumMod val="65000"/>
                  <a:lumOff val="35000"/>
                </a:schemeClr>
              </a:solidFill>
            </a:rPr>
            <a:t>How confident are you that you are providing effective instruction to the following student groups right now? Fall and Spring 2020-21.</a:t>
          </a:r>
        </a:p>
      </cdr:txBody>
    </cdr:sp>
  </cdr:relSizeAnchor>
  <cdr:relSizeAnchor xmlns:cdr="http://schemas.openxmlformats.org/drawingml/2006/chartDrawing">
    <cdr:from>
      <cdr:x>0.14483</cdr:x>
      <cdr:y>0.69351</cdr:y>
    </cdr:from>
    <cdr:to>
      <cdr:x>0.16102</cdr:x>
      <cdr:y>0.736</cdr:y>
    </cdr:to>
    <cdr:sp macro="" textlink="">
      <cdr:nvSpPr>
        <cdr:cNvPr id="4" name="Down Arrow 3"/>
        <cdr:cNvSpPr/>
      </cdr:nvSpPr>
      <cdr:spPr>
        <a:xfrm xmlns:a="http://schemas.openxmlformats.org/drawingml/2006/main" flipV="1">
          <a:off x="1695919" y="3952329"/>
          <a:ext cx="189561" cy="242161"/>
        </a:xfrm>
        <a:prstGeom xmlns:a="http://schemas.openxmlformats.org/drawingml/2006/main" prst="downArrow">
          <a:avLst/>
        </a:prstGeom>
        <a:solidFill xmlns:a="http://schemas.openxmlformats.org/drawingml/2006/main">
          <a:srgbClr val="FFC000"/>
        </a:solidFill>
        <a:ln xmlns:a="http://schemas.openxmlformats.org/drawingml/2006/main">
          <a:solidFill>
            <a:srgbClr val="DDB30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0.06154</cdr:x>
      <cdr:y>0.87328</cdr:y>
    </cdr:from>
    <cdr:to>
      <cdr:x>0.97533</cdr:x>
      <cdr:y>0.94931</cdr:y>
    </cdr:to>
    <cdr:pic>
      <cdr:nvPicPr>
        <cdr:cNvPr id="5" name="Picture 4">
          <a:extLst xmlns:a="http://schemas.openxmlformats.org/drawingml/2006/main">
            <a:ext uri="{FF2B5EF4-FFF2-40B4-BE49-F238E27FC236}">
              <a16:creationId xmlns:a16="http://schemas.microsoft.com/office/drawing/2014/main" id="{D07DFB8C-55A9-4675-A7E7-0E2577DECCD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20622" y="4976805"/>
          <a:ext cx="10699954" cy="43334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0.04853</cdr:x>
      <cdr:y>0.03057</cdr:y>
    </cdr:from>
    <cdr:to>
      <cdr:x>0.95146</cdr:x>
      <cdr:y>0.12361</cdr:y>
    </cdr:to>
    <cdr:sp macro="" textlink="">
      <cdr:nvSpPr>
        <cdr:cNvPr id="2" name="TextBox 1">
          <a:extLst xmlns:a="http://schemas.openxmlformats.org/drawingml/2006/main">
            <a:ext uri="{FF2B5EF4-FFF2-40B4-BE49-F238E27FC236}">
              <a16:creationId xmlns:a16="http://schemas.microsoft.com/office/drawing/2014/main" id="{ECC75941-B3E5-4358-87E7-72FB226C73AC}"/>
            </a:ext>
          </a:extLst>
        </cdr:cNvPr>
        <cdr:cNvSpPr txBox="1"/>
      </cdr:nvSpPr>
      <cdr:spPr>
        <a:xfrm xmlns:a="http://schemas.openxmlformats.org/drawingml/2006/main">
          <a:off x="363179" y="154095"/>
          <a:ext cx="6756481" cy="468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tx1">
                  <a:lumMod val="95000"/>
                  <a:lumOff val="5000"/>
                </a:schemeClr>
              </a:solidFill>
            </a:rPr>
            <a:t>Percent of Respondents by Position</a:t>
          </a:r>
          <a:r>
            <a:rPr lang="en-US" sz="2000" baseline="0" dirty="0">
              <a:solidFill>
                <a:schemeClr val="tx1">
                  <a:lumMod val="95000"/>
                  <a:lumOff val="5000"/>
                </a:schemeClr>
              </a:solidFill>
            </a:rPr>
            <a:t>.</a:t>
          </a:r>
          <a:endParaRPr lang="en-US" sz="2000" dirty="0">
            <a:solidFill>
              <a:schemeClr val="tx1">
                <a:lumMod val="95000"/>
                <a:lumOff val="5000"/>
              </a:schemeClr>
            </a:solidFill>
          </a:endParaRPr>
        </a:p>
      </cdr:txBody>
    </cdr:sp>
  </cdr:relSizeAnchor>
  <cdr:relSizeAnchor xmlns:cdr="http://schemas.openxmlformats.org/drawingml/2006/chartDrawing">
    <cdr:from>
      <cdr:x>0.04853</cdr:x>
      <cdr:y>0.10019</cdr:y>
    </cdr:from>
    <cdr:to>
      <cdr:x>0.95146</cdr:x>
      <cdr:y>0.19323</cdr:y>
    </cdr:to>
    <cdr:sp macro="" textlink="">
      <cdr:nvSpPr>
        <cdr:cNvPr id="3" name="TextBox 1">
          <a:extLst xmlns:a="http://schemas.openxmlformats.org/drawingml/2006/main">
            <a:ext uri="{FF2B5EF4-FFF2-40B4-BE49-F238E27FC236}">
              <a16:creationId xmlns:a16="http://schemas.microsoft.com/office/drawing/2014/main" id="{037250A4-FF26-4871-9BBC-5A5AC0BC24B1}"/>
            </a:ext>
          </a:extLst>
        </cdr:cNvPr>
        <cdr:cNvSpPr txBox="1"/>
      </cdr:nvSpPr>
      <cdr:spPr>
        <a:xfrm xmlns:a="http://schemas.openxmlformats.org/drawingml/2006/main">
          <a:off x="363179" y="504953"/>
          <a:ext cx="6756481" cy="468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i="1" dirty="0">
              <a:solidFill>
                <a:schemeClr val="tx1">
                  <a:lumMod val="65000"/>
                  <a:lumOff val="35000"/>
                </a:schemeClr>
              </a:solidFill>
            </a:rPr>
            <a:t>Question:</a:t>
          </a:r>
          <a:r>
            <a:rPr lang="en-US" sz="1400" i="1" baseline="0" dirty="0">
              <a:solidFill>
                <a:schemeClr val="tx1">
                  <a:lumMod val="65000"/>
                  <a:lumOff val="35000"/>
                </a:schemeClr>
              </a:solidFill>
            </a:rPr>
            <a:t> Which of the following best describes your position? </a:t>
          </a:r>
          <a:endParaRPr lang="en-US" sz="1400" i="1" dirty="0">
            <a:solidFill>
              <a:schemeClr val="tx1">
                <a:lumMod val="65000"/>
                <a:lumOff val="3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0.04805</cdr:x>
      <cdr:y>0.0453</cdr:y>
    </cdr:from>
    <cdr:to>
      <cdr:x>1</cdr:x>
      <cdr:y>0.11429</cdr:y>
    </cdr:to>
    <cdr:sp macro="" textlink="">
      <cdr:nvSpPr>
        <cdr:cNvPr id="2" name="TextBox 1"/>
        <cdr:cNvSpPr txBox="1"/>
      </cdr:nvSpPr>
      <cdr:spPr>
        <a:xfrm xmlns:a="http://schemas.openxmlformats.org/drawingml/2006/main">
          <a:off x="511970" y="229779"/>
          <a:ext cx="10143101" cy="349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Percent of </a:t>
          </a:r>
          <a:r>
            <a:rPr lang="en-US" sz="1800" u="sng" dirty="0"/>
            <a:t>WCSD</a:t>
          </a:r>
          <a:r>
            <a:rPr lang="en-US" sz="1800" u="sng" baseline="0" dirty="0"/>
            <a:t> Employees</a:t>
          </a:r>
          <a:r>
            <a:rPr lang="en-US" sz="1800" u="none" dirty="0"/>
            <a:t> </a:t>
          </a:r>
          <a:r>
            <a:rPr lang="en-US" sz="1800" dirty="0"/>
            <a:t>who "Agree" or "Strongly Agree" they are Stressed</a:t>
          </a:r>
          <a:r>
            <a:rPr lang="en-US" sz="1800" baseline="0" dirty="0"/>
            <a:t> at Work, 2017-2021.</a:t>
          </a:r>
          <a:endParaRPr lang="en-US" sz="1800" dirty="0"/>
        </a:p>
      </cdr:txBody>
    </cdr:sp>
  </cdr:relSizeAnchor>
  <cdr:relSizeAnchor xmlns:cdr="http://schemas.openxmlformats.org/drawingml/2006/chartDrawing">
    <cdr:from>
      <cdr:x>0.68623</cdr:x>
      <cdr:y>0.77245</cdr:y>
    </cdr:from>
    <cdr:to>
      <cdr:x>0.95466</cdr:x>
      <cdr:y>0.77873</cdr:y>
    </cdr:to>
    <cdr:cxnSp macro="">
      <cdr:nvCxnSpPr>
        <cdr:cNvPr id="3" name="Straight Connector 2">
          <a:extLst xmlns:a="http://schemas.openxmlformats.org/drawingml/2006/main">
            <a:ext uri="{FF2B5EF4-FFF2-40B4-BE49-F238E27FC236}">
              <a16:creationId xmlns:a16="http://schemas.microsoft.com/office/drawing/2014/main" id="{10019172-70E4-4886-8860-758C7A419EB3}"/>
            </a:ext>
          </a:extLst>
        </cdr:cNvPr>
        <cdr:cNvCxnSpPr/>
      </cdr:nvCxnSpPr>
      <cdr:spPr>
        <a:xfrm xmlns:a="http://schemas.openxmlformats.org/drawingml/2006/main">
          <a:off x="7311851" y="3918237"/>
          <a:ext cx="2860158" cy="31897"/>
        </a:xfrm>
        <a:prstGeom xmlns:a="http://schemas.openxmlformats.org/drawingml/2006/main" prst="line">
          <a:avLst/>
        </a:prstGeom>
        <a:ln xmlns:a="http://schemas.openxmlformats.org/drawingml/2006/main" w="9525" cap="flat" cmpd="sng" algn="ctr">
          <a:solidFill>
            <a:schemeClr val="accent4"/>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0.07127</cdr:x>
      <cdr:y>0.01954</cdr:y>
    </cdr:from>
    <cdr:to>
      <cdr:x>0.94875</cdr:x>
      <cdr:y>0.0827</cdr:y>
    </cdr:to>
    <cdr:sp macro="" textlink="">
      <cdr:nvSpPr>
        <cdr:cNvPr id="2" name="TextBox 1"/>
        <cdr:cNvSpPr txBox="1"/>
      </cdr:nvSpPr>
      <cdr:spPr>
        <a:xfrm xmlns:a="http://schemas.openxmlformats.org/drawingml/2006/main">
          <a:off x="728392" y="102496"/>
          <a:ext cx="8968237" cy="331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Percent of </a:t>
          </a:r>
          <a:r>
            <a:rPr lang="en-US" sz="1800" u="sng" dirty="0"/>
            <a:t>Teachers</a:t>
          </a:r>
          <a:r>
            <a:rPr lang="en-US" sz="1800" dirty="0"/>
            <a:t> who “Agree” or “Strongly Agree” they are Stressed</a:t>
          </a:r>
          <a:r>
            <a:rPr lang="en-US" sz="1800" baseline="0" dirty="0"/>
            <a:t> at Work, 2016-2021.</a:t>
          </a:r>
          <a:endParaRPr lang="en-US" sz="1800" dirty="0"/>
        </a:p>
      </cdr:txBody>
    </cdr:sp>
  </cdr:relSizeAnchor>
  <cdr:relSizeAnchor xmlns:cdr="http://schemas.openxmlformats.org/drawingml/2006/chartDrawing">
    <cdr:from>
      <cdr:x>0.69172</cdr:x>
      <cdr:y>0.76763</cdr:y>
    </cdr:from>
    <cdr:to>
      <cdr:x>0.97156</cdr:x>
      <cdr:y>0.77371</cdr:y>
    </cdr:to>
    <cdr:cxnSp macro="">
      <cdr:nvCxnSpPr>
        <cdr:cNvPr id="4" name="Straight Connector 3">
          <a:extLst xmlns:a="http://schemas.openxmlformats.org/drawingml/2006/main">
            <a:ext uri="{FF2B5EF4-FFF2-40B4-BE49-F238E27FC236}">
              <a16:creationId xmlns:a16="http://schemas.microsoft.com/office/drawing/2014/main" id="{1FE2DC3E-8370-4F17-B92E-6EC4D90E3463}"/>
            </a:ext>
          </a:extLst>
        </cdr:cNvPr>
        <cdr:cNvCxnSpPr/>
      </cdr:nvCxnSpPr>
      <cdr:spPr>
        <a:xfrm xmlns:a="http://schemas.openxmlformats.org/drawingml/2006/main">
          <a:off x="7069665" y="4026925"/>
          <a:ext cx="2860158" cy="31897"/>
        </a:xfrm>
        <a:prstGeom xmlns:a="http://schemas.openxmlformats.org/drawingml/2006/main" prst="line">
          <a:avLst/>
        </a:prstGeom>
        <a:ln xmlns:a="http://schemas.openxmlformats.org/drawingml/2006/main" w="9525" cap="flat" cmpd="sng" algn="ctr">
          <a:solidFill>
            <a:schemeClr val="accent4"/>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0.09653</cdr:x>
      <cdr:y>0.01703</cdr:y>
    </cdr:from>
    <cdr:to>
      <cdr:x>0.95119</cdr:x>
      <cdr:y>0.08056</cdr:y>
    </cdr:to>
    <cdr:sp macro="" textlink="">
      <cdr:nvSpPr>
        <cdr:cNvPr id="2" name="TextBox 1"/>
        <cdr:cNvSpPr txBox="1"/>
      </cdr:nvSpPr>
      <cdr:spPr>
        <a:xfrm xmlns:a="http://schemas.openxmlformats.org/drawingml/2006/main">
          <a:off x="1130300" y="98301"/>
          <a:ext cx="10007600" cy="366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Percent of </a:t>
          </a:r>
          <a:r>
            <a:rPr lang="en-US" sz="1600" u="sng" dirty="0" smtClean="0"/>
            <a:t>WCSD</a:t>
          </a:r>
          <a:r>
            <a:rPr lang="en-US" sz="1600" u="sng" baseline="0" dirty="0" smtClean="0"/>
            <a:t> Employees</a:t>
          </a:r>
          <a:r>
            <a:rPr lang="en-US" sz="1600" u="none" dirty="0" smtClean="0"/>
            <a:t> </a:t>
          </a:r>
          <a:r>
            <a:rPr lang="en-US" sz="1600" dirty="0" smtClean="0"/>
            <a:t>who "Agree" or "Strongly Agree" they are Supported</a:t>
          </a:r>
          <a:r>
            <a:rPr lang="en-US" sz="1600" baseline="0" dirty="0" smtClean="0"/>
            <a:t> at Work, Spring 2021.</a:t>
          </a:r>
          <a:endParaRPr lang="en-US" sz="1600" dirty="0" smtClean="0"/>
        </a:p>
      </cdr:txBody>
    </cdr:sp>
  </cdr:relSizeAnchor>
</c:userShapes>
</file>

<file path=ppt/drawings/drawing6.xml><?xml version="1.0" encoding="utf-8"?>
<c:userShapes xmlns:c="http://schemas.openxmlformats.org/drawingml/2006/chart">
  <cdr:relSizeAnchor xmlns:cdr="http://schemas.openxmlformats.org/drawingml/2006/chartDrawing">
    <cdr:from>
      <cdr:x>0.10197</cdr:x>
      <cdr:y>0.01706</cdr:y>
    </cdr:from>
    <cdr:to>
      <cdr:x>0.96601</cdr:x>
      <cdr:y>0.08074</cdr:y>
    </cdr:to>
    <cdr:sp macro="" textlink="">
      <cdr:nvSpPr>
        <cdr:cNvPr id="2" name="TextBox 1"/>
        <cdr:cNvSpPr txBox="1"/>
      </cdr:nvSpPr>
      <cdr:spPr>
        <a:xfrm xmlns:a="http://schemas.openxmlformats.org/drawingml/2006/main">
          <a:off x="1181100" y="98301"/>
          <a:ext cx="10007600" cy="366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Percent of </a:t>
          </a:r>
          <a:r>
            <a:rPr lang="en-US" sz="1600" u="sng" dirty="0" smtClean="0"/>
            <a:t>Teachers</a:t>
          </a:r>
          <a:r>
            <a:rPr lang="en-US" sz="1600" u="none" dirty="0" smtClean="0"/>
            <a:t> </a:t>
          </a:r>
          <a:r>
            <a:rPr lang="en-US" sz="1600" dirty="0" smtClean="0"/>
            <a:t>who "Agree" or "Strongly Agree" they </a:t>
          </a:r>
          <a:r>
            <a:rPr lang="en-US" sz="1600" dirty="0" smtClean="0"/>
            <a:t>are Supported</a:t>
          </a:r>
          <a:r>
            <a:rPr lang="en-US" sz="1600" baseline="0" dirty="0" smtClean="0"/>
            <a:t> </a:t>
          </a:r>
          <a:r>
            <a:rPr lang="en-US" sz="1600" baseline="0" dirty="0" smtClean="0"/>
            <a:t>at Work, </a:t>
          </a:r>
          <a:r>
            <a:rPr lang="en-US" sz="1600" baseline="0" dirty="0" smtClean="0"/>
            <a:t>Spring 2021</a:t>
          </a:r>
          <a:r>
            <a:rPr lang="en-US" sz="1600" baseline="0" dirty="0" smtClean="0"/>
            <a:t>.</a:t>
          </a:r>
          <a:endParaRPr lang="en-US" sz="1600" dirty="0" smtClean="0"/>
        </a:p>
      </cdr:txBody>
    </cdr:sp>
  </cdr:relSizeAnchor>
</c:userShapes>
</file>

<file path=ppt/drawings/drawing7.xml><?xml version="1.0" encoding="utf-8"?>
<c:userShapes xmlns:c="http://schemas.openxmlformats.org/drawingml/2006/chart">
  <cdr:relSizeAnchor xmlns:cdr="http://schemas.openxmlformats.org/drawingml/2006/chartDrawing">
    <cdr:from>
      <cdr:x>0.02657</cdr:x>
      <cdr:y>0.01421</cdr:y>
    </cdr:from>
    <cdr:to>
      <cdr:x>0.98197</cdr:x>
      <cdr:y>0.06507</cdr:y>
    </cdr:to>
    <cdr:sp macro="" textlink="">
      <cdr:nvSpPr>
        <cdr:cNvPr id="2" name="TextBox 1">
          <a:extLst xmlns:a="http://schemas.openxmlformats.org/drawingml/2006/main">
            <a:ext uri="{FF2B5EF4-FFF2-40B4-BE49-F238E27FC236}">
              <a16:creationId xmlns:a16="http://schemas.microsoft.com/office/drawing/2014/main" id="{4091D172-3E18-491A-86F9-11A0712BB6FC}"/>
            </a:ext>
          </a:extLst>
        </cdr:cNvPr>
        <cdr:cNvSpPr txBox="1"/>
      </cdr:nvSpPr>
      <cdr:spPr>
        <a:xfrm xmlns:a="http://schemas.openxmlformats.org/drawingml/2006/main">
          <a:off x="213360" y="72390"/>
          <a:ext cx="767334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t>Percent “Quite”</a:t>
          </a:r>
          <a:r>
            <a:rPr lang="en-US" sz="1600" baseline="0" dirty="0"/>
            <a:t> or “Extremely” </a:t>
          </a:r>
          <a:r>
            <a:rPr lang="en-US" sz="1600" dirty="0"/>
            <a:t>O</a:t>
          </a:r>
          <a:r>
            <a:rPr lang="en-US" sz="1600" baseline="0" dirty="0"/>
            <a:t>ptimistic about the Direction WCSD is Headed by Position, Spring 2021.</a:t>
          </a:r>
        </a:p>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0.06361</cdr:x>
      <cdr:y>0</cdr:y>
    </cdr:from>
    <cdr:to>
      <cdr:x>0.89523</cdr:x>
      <cdr:y>0.23718</cdr:y>
    </cdr:to>
    <cdr:sp macro="" textlink="">
      <cdr:nvSpPr>
        <cdr:cNvPr id="2" name="TextBox 1"/>
        <cdr:cNvSpPr txBox="1"/>
      </cdr:nvSpPr>
      <cdr:spPr>
        <a:xfrm xmlns:a="http://schemas.openxmlformats.org/drawingml/2006/main">
          <a:off x="742799" y="0"/>
          <a:ext cx="9711891" cy="659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600" i="1" dirty="0" smtClean="0">
              <a:solidFill>
                <a:schemeClr val="tx1">
                  <a:lumMod val="65000"/>
                  <a:lumOff val="35000"/>
                </a:schemeClr>
              </a:solidFill>
              <a:effectLst/>
            </a:rPr>
            <a:t>Teacher Question: In </a:t>
          </a:r>
          <a:r>
            <a:rPr lang="en-US" sz="1600" i="1" dirty="0">
              <a:solidFill>
                <a:schemeClr val="tx1">
                  <a:lumMod val="65000"/>
                  <a:lumOff val="35000"/>
                </a:schemeClr>
              </a:solidFill>
              <a:effectLst/>
            </a:rPr>
            <a:t>the past two weeks, how many of your students regularly </a:t>
          </a:r>
          <a:r>
            <a:rPr lang="en-US" sz="1600" b="0" i="1" u="sng" dirty="0">
              <a:solidFill>
                <a:schemeClr val="tx1">
                  <a:lumMod val="65000"/>
                  <a:lumOff val="35000"/>
                </a:schemeClr>
              </a:solidFill>
              <a:effectLst/>
            </a:rPr>
            <a:t>participated</a:t>
          </a:r>
          <a:r>
            <a:rPr lang="en-US" sz="1600" i="1" dirty="0">
              <a:solidFill>
                <a:schemeClr val="tx1">
                  <a:lumMod val="65000"/>
                  <a:lumOff val="35000"/>
                </a:schemeClr>
              </a:solidFill>
              <a:effectLst/>
            </a:rPr>
            <a:t> in your virtual classes?</a:t>
          </a:r>
          <a:r>
            <a:rPr lang="en-US" sz="1600" i="1" baseline="0" dirty="0">
              <a:solidFill>
                <a:schemeClr val="tx1">
                  <a:lumMod val="65000"/>
                  <a:lumOff val="35000"/>
                </a:schemeClr>
              </a:solidFill>
              <a:effectLst/>
            </a:rPr>
            <a:t> </a:t>
          </a:r>
          <a:r>
            <a:rPr lang="en-US" sz="1600" i="1" dirty="0">
              <a:solidFill>
                <a:schemeClr val="tx1">
                  <a:lumMod val="65000"/>
                  <a:lumOff val="35000"/>
                </a:schemeClr>
              </a:solidFill>
            </a:rPr>
            <a:t>Fall &amp; Spring 2020-21.</a:t>
          </a:r>
        </a:p>
      </cdr:txBody>
    </cdr:sp>
  </cdr:relSizeAnchor>
</c:userShapes>
</file>

<file path=ppt/drawings/drawing9.xml><?xml version="1.0" encoding="utf-8"?>
<c:userShapes xmlns:c="http://schemas.openxmlformats.org/drawingml/2006/chart">
  <cdr:relSizeAnchor xmlns:cdr="http://schemas.openxmlformats.org/drawingml/2006/chartDrawing">
    <cdr:from>
      <cdr:x>0.04929</cdr:x>
      <cdr:y>0</cdr:y>
    </cdr:from>
    <cdr:to>
      <cdr:x>0.7775</cdr:x>
      <cdr:y>0.21185</cdr:y>
    </cdr:to>
    <cdr:sp macro="" textlink="">
      <cdr:nvSpPr>
        <cdr:cNvPr id="2" name="TextBox 1"/>
        <cdr:cNvSpPr txBox="1"/>
      </cdr:nvSpPr>
      <cdr:spPr>
        <a:xfrm xmlns:a="http://schemas.openxmlformats.org/drawingml/2006/main">
          <a:off x="563385" y="0"/>
          <a:ext cx="8323420" cy="585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600" i="1" dirty="0" smtClean="0">
              <a:solidFill>
                <a:schemeClr val="tx1">
                  <a:lumMod val="65000"/>
                  <a:lumOff val="35000"/>
                </a:schemeClr>
              </a:solidFill>
              <a:effectLst/>
            </a:rPr>
            <a:t>Teacher Question: In </a:t>
          </a:r>
          <a:r>
            <a:rPr lang="en-US" sz="1600" i="1" dirty="0">
              <a:solidFill>
                <a:schemeClr val="tx1">
                  <a:lumMod val="65000"/>
                  <a:lumOff val="35000"/>
                </a:schemeClr>
              </a:solidFill>
              <a:effectLst/>
            </a:rPr>
            <a:t>the past two weeks, how </a:t>
          </a:r>
          <a:r>
            <a:rPr lang="en-US" sz="1600" i="1" u="sng" dirty="0">
              <a:solidFill>
                <a:schemeClr val="tx1">
                  <a:lumMod val="65000"/>
                  <a:lumOff val="35000"/>
                </a:schemeClr>
              </a:solidFill>
              <a:effectLst/>
            </a:rPr>
            <a:t>engaged</a:t>
          </a:r>
          <a:r>
            <a:rPr lang="en-US" sz="1600" i="1" dirty="0">
              <a:solidFill>
                <a:schemeClr val="tx1">
                  <a:lumMod val="65000"/>
                  <a:lumOff val="35000"/>
                </a:schemeClr>
              </a:solidFill>
              <a:effectLst/>
            </a:rPr>
            <a:t> have students been in your virtual classes? </a:t>
          </a:r>
          <a:r>
            <a:rPr lang="en-US" sz="1600" i="1" dirty="0">
              <a:solidFill>
                <a:schemeClr val="tx1">
                  <a:lumMod val="65000"/>
                  <a:lumOff val="35000"/>
                </a:schemeClr>
              </a:solidFill>
            </a:rPr>
            <a:t>Fall &amp; Spring 2020-21.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61C5B7-A5DA-4A98-A233-F497F3638119}" type="datetimeFigureOut">
              <a:rPr lang="en-US" smtClean="0"/>
              <a:t>9/27/2021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A5EA6C-A5FC-43DF-A051-BB6EAB77CACF}" type="slidenum">
              <a:rPr lang="en-US" smtClean="0"/>
              <a:t>‹#›</a:t>
            </a:fld>
            <a:endParaRPr lang="en-US"/>
          </a:p>
        </p:txBody>
      </p:sp>
    </p:spTree>
    <p:extLst>
      <p:ext uri="{BB962C8B-B14F-4D97-AF65-F5344CB8AC3E}">
        <p14:creationId xmlns:p14="http://schemas.microsoft.com/office/powerpoint/2010/main" val="233882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5EA6C-A5FC-43DF-A051-BB6EAB77CACF}" type="slidenum">
              <a:rPr lang="en-US" smtClean="0"/>
              <a:t>1</a:t>
            </a:fld>
            <a:endParaRPr lang="en-US"/>
          </a:p>
        </p:txBody>
      </p:sp>
    </p:spTree>
    <p:extLst>
      <p:ext uri="{BB962C8B-B14F-4D97-AF65-F5344CB8AC3E}">
        <p14:creationId xmlns:p14="http://schemas.microsoft.com/office/powerpoint/2010/main" val="404741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Ordered by biggest point change from fall to spring</a:t>
            </a:r>
          </a:p>
        </p:txBody>
      </p:sp>
      <p:sp>
        <p:nvSpPr>
          <p:cNvPr id="4" name="Slide Number Placeholder 3"/>
          <p:cNvSpPr>
            <a:spLocks noGrp="1"/>
          </p:cNvSpPr>
          <p:nvPr>
            <p:ph type="sldNum" sz="quarter" idx="10"/>
          </p:nvPr>
        </p:nvSpPr>
        <p:spPr/>
        <p:txBody>
          <a:bodyPr/>
          <a:lstStyle/>
          <a:p>
            <a:fld id="{C9A5EA6C-A5FC-43DF-A051-BB6EAB77CACF}" type="slidenum">
              <a:rPr lang="en-US" smtClean="0"/>
              <a:t>11</a:t>
            </a:fld>
            <a:endParaRPr lang="en-US"/>
          </a:p>
        </p:txBody>
      </p:sp>
    </p:spTree>
    <p:extLst>
      <p:ext uri="{BB962C8B-B14F-4D97-AF65-F5344CB8AC3E}">
        <p14:creationId xmlns:p14="http://schemas.microsoft.com/office/powerpoint/2010/main" val="168789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5EA6C-A5FC-43DF-A051-BB6EAB77CACF}" type="slidenum">
              <a:rPr lang="en-US" smtClean="0"/>
              <a:t>12</a:t>
            </a:fld>
            <a:endParaRPr lang="en-US"/>
          </a:p>
        </p:txBody>
      </p:sp>
    </p:spTree>
    <p:extLst>
      <p:ext uri="{BB962C8B-B14F-4D97-AF65-F5344CB8AC3E}">
        <p14:creationId xmlns:p14="http://schemas.microsoft.com/office/powerpoint/2010/main" val="347340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5EA6C-A5FC-43DF-A051-BB6EAB77CACF}" type="slidenum">
              <a:rPr lang="en-US" smtClean="0"/>
              <a:t>15</a:t>
            </a:fld>
            <a:endParaRPr lang="en-US"/>
          </a:p>
        </p:txBody>
      </p:sp>
    </p:spTree>
    <p:extLst>
      <p:ext uri="{BB962C8B-B14F-4D97-AF65-F5344CB8AC3E}">
        <p14:creationId xmlns:p14="http://schemas.microsoft.com/office/powerpoint/2010/main" val="76978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5EA6C-A5FC-43DF-A051-BB6EAB77CACF}" type="slidenum">
              <a:rPr lang="en-US" smtClean="0"/>
              <a:t>16</a:t>
            </a:fld>
            <a:endParaRPr lang="en-US"/>
          </a:p>
        </p:txBody>
      </p:sp>
    </p:spTree>
    <p:extLst>
      <p:ext uri="{BB962C8B-B14F-4D97-AF65-F5344CB8AC3E}">
        <p14:creationId xmlns:p14="http://schemas.microsoft.com/office/powerpoint/2010/main" val="428570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Sent to</a:t>
            </a:r>
            <a:r>
              <a:rPr lang="en-US" b="1" baseline="0" dirty="0"/>
              <a:t> 1/3 (n=3,549) random sample of all staff, in which almost half responded (1654/3549 = 47%).</a:t>
            </a:r>
            <a:r>
              <a:rPr lang="en-US" baseline="0" dirty="0"/>
              <a:t> </a:t>
            </a:r>
            <a:r>
              <a:rPr lang="en-US" dirty="0"/>
              <a:t>Of all District</a:t>
            </a:r>
            <a:r>
              <a:rPr lang="en-US" baseline="0" dirty="0"/>
              <a:t> staff (N=10,100) at 95% confidence level and </a:t>
            </a:r>
            <a:r>
              <a:rPr lang="en-US" dirty="0"/>
              <a:t>a sample size of 1654, the margin of error</a:t>
            </a:r>
            <a:r>
              <a:rPr lang="en-US" baseline="0" dirty="0"/>
              <a:t> is </a:t>
            </a:r>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Teachers:1803 invited of 5445. Of them, 869 (48%) completed the survey. </a:t>
            </a:r>
            <a:r>
              <a:rPr lang="en-US" dirty="0"/>
              <a:t>A</a:t>
            </a:r>
            <a:r>
              <a:rPr lang="en-US" baseline="0" dirty="0"/>
              <a:t>t a 95% confidence level and </a:t>
            </a:r>
            <a:r>
              <a:rPr lang="en-US" dirty="0"/>
              <a:t>a sample size of 869, the margin</a:t>
            </a:r>
            <a:r>
              <a:rPr lang="en-US" baseline="0" dirty="0"/>
              <a:t> of error is</a:t>
            </a:r>
            <a:r>
              <a:rPr lang="en-US" dirty="0"/>
              <a:t> ±3%.</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Aides and assistants: 593 invited of 1162. Of them, 146 (25%) completed the survey. </a:t>
            </a:r>
            <a:r>
              <a:rPr lang="en-US" dirty="0"/>
              <a:t>A</a:t>
            </a:r>
            <a:r>
              <a:rPr lang="en-US" baseline="0" dirty="0"/>
              <a:t>t a 95% confidence level and </a:t>
            </a:r>
            <a:r>
              <a:rPr lang="en-US" dirty="0"/>
              <a:t>a sample size of 146, the margin</a:t>
            </a:r>
            <a:r>
              <a:rPr lang="en-US" baseline="0" dirty="0"/>
              <a:t> of error is</a:t>
            </a:r>
            <a:r>
              <a:rPr lang="en-US" dirty="0"/>
              <a:t> ±8%.</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non-teachers or aides: 1154 of 3493. Of them, 639 (55%) completed the survey. </a:t>
            </a:r>
            <a:r>
              <a:rPr lang="en-US" dirty="0"/>
              <a:t>A</a:t>
            </a:r>
            <a:r>
              <a:rPr lang="en-US" baseline="0" dirty="0"/>
              <a:t>t a 95% confidence level and </a:t>
            </a:r>
            <a:r>
              <a:rPr lang="en-US" dirty="0"/>
              <a:t>a sample size of 639, the margin</a:t>
            </a:r>
            <a:r>
              <a:rPr lang="en-US" baseline="0" dirty="0"/>
              <a:t> of error is</a:t>
            </a:r>
            <a:r>
              <a:rPr lang="en-US" dirty="0"/>
              <a:t> ±4%.</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sng" baseline="0" dirty="0"/>
          </a:p>
          <a:p>
            <a:r>
              <a:rPr lang="en-US" b="0" u="sng" baseline="0" dirty="0" err="1"/>
              <a:t>SurveyMonkey</a:t>
            </a:r>
            <a:r>
              <a:rPr lang="en-US" b="0" u="sng" baseline="0" dirty="0"/>
              <a:t> definitions:</a:t>
            </a:r>
          </a:p>
          <a:p>
            <a:r>
              <a:rPr lang="en-US" b="1" baseline="0" dirty="0"/>
              <a:t>Confidence level </a:t>
            </a:r>
            <a:r>
              <a:rPr lang="en-US" baseline="0" dirty="0"/>
              <a:t>= the probability that the sample accurately reflects the attitudes/perceptions of the district population. </a:t>
            </a:r>
            <a:r>
              <a:rPr lang="en-US" sz="1200" b="0" kern="1200" dirty="0">
                <a:solidFill>
                  <a:schemeClr val="tx1"/>
                </a:solidFill>
                <a:effectLst/>
                <a:latin typeface="+mn-lt"/>
                <a:ea typeface="+mn-ea"/>
                <a:cs typeface="+mn-cs"/>
              </a:rPr>
              <a:t>A confidence level tells you how reliable a measure is. Common standards used by researchers are 90%, 95%, and 99%.</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 95% confidence level means if the same survey were to be repeated 100 times under the same conditions, 95 times out of 100 the measure would lie somewhere within the margin of error.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Margin of error </a:t>
            </a:r>
            <a:r>
              <a:rPr lang="en-US" baseline="0" dirty="0"/>
              <a:t>= </a:t>
            </a:r>
            <a:r>
              <a:rPr lang="en-US" sz="1200" b="0" i="0" kern="1200" dirty="0">
                <a:solidFill>
                  <a:schemeClr val="tx1"/>
                </a:solidFill>
                <a:effectLst/>
                <a:latin typeface="+mn-lt"/>
                <a:ea typeface="+mn-ea"/>
                <a:cs typeface="+mn-cs"/>
              </a:rPr>
              <a:t>percentage that describes how much the opinions and behavior of the sample you survey is likely to deviate from the total population. For example, let's say we asked 400 people if they have a favorable or unfavorable opinion of Barack Obama and 55% say favorable. Using a 95% confidence level and ±5% margin of error, if we repeated this survey 100 times under the same conditions, 95 out of 100 times, the response would be somewhere between 50% and 60%.</a:t>
            </a:r>
            <a:r>
              <a:rPr lang="en-US" baseline="0"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70736070-EE1C-4796-B114-0D298EF54606}" type="slidenum">
              <a:rPr lang="en-US" smtClean="0"/>
              <a:t>2</a:t>
            </a:fld>
            <a:endParaRPr lang="en-US"/>
          </a:p>
        </p:txBody>
      </p:sp>
    </p:spTree>
    <p:extLst>
      <p:ext uri="{BB962C8B-B14F-4D97-AF65-F5344CB8AC3E}">
        <p14:creationId xmlns:p14="http://schemas.microsoft.com/office/powerpoint/2010/main" val="43097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Sent to</a:t>
            </a:r>
            <a:r>
              <a:rPr lang="en-US" b="1" baseline="0" dirty="0" smtClean="0"/>
              <a:t> 1/3 (n=3,549) random sample of all staff, in which almost half responded (1654/3549 = 47%).</a:t>
            </a:r>
            <a:r>
              <a:rPr lang="en-US" baseline="0" dirty="0" smtClean="0"/>
              <a:t> </a:t>
            </a:r>
            <a:r>
              <a:rPr lang="en-US" dirty="0" smtClean="0"/>
              <a:t>Of all District</a:t>
            </a:r>
            <a:r>
              <a:rPr lang="en-US" baseline="0" dirty="0" smtClean="0"/>
              <a:t> staff (N=10,100) at 95% confidence level and </a:t>
            </a:r>
            <a:r>
              <a:rPr lang="en-US" dirty="0" smtClean="0"/>
              <a:t>a sample size of 1654, the margin of error</a:t>
            </a:r>
            <a:r>
              <a:rPr lang="en-US" baseline="0" dirty="0" smtClean="0"/>
              <a:t> is </a:t>
            </a:r>
            <a:r>
              <a:rPr lang="en-US" dirty="0" smtClean="0"/>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Teachers:1803 invited of 5445. Of them, 869 (48%) completed the survey. </a:t>
            </a:r>
            <a:r>
              <a:rPr lang="en-US" dirty="0" smtClean="0"/>
              <a:t>A</a:t>
            </a:r>
            <a:r>
              <a:rPr lang="en-US" baseline="0" dirty="0" smtClean="0"/>
              <a:t>t a 95% confidence level and </a:t>
            </a:r>
            <a:r>
              <a:rPr lang="en-US" dirty="0" smtClean="0"/>
              <a:t>a sample size of 869, the margin</a:t>
            </a:r>
            <a:r>
              <a:rPr lang="en-US" baseline="0" dirty="0" smtClean="0"/>
              <a:t> of error is</a:t>
            </a:r>
            <a:r>
              <a:rPr lang="en-US" dirty="0" smtClean="0"/>
              <a:t> ±3%.</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Aides and assistants: 593 invited of 1162. Of them, 146 (25%) completed the survey. </a:t>
            </a:r>
            <a:r>
              <a:rPr lang="en-US" dirty="0" smtClean="0"/>
              <a:t>A</a:t>
            </a:r>
            <a:r>
              <a:rPr lang="en-US" baseline="0" dirty="0" smtClean="0"/>
              <a:t>t a 95% confidence level and </a:t>
            </a:r>
            <a:r>
              <a:rPr lang="en-US" dirty="0" smtClean="0"/>
              <a:t>a sample size of 146, the margin</a:t>
            </a:r>
            <a:r>
              <a:rPr lang="en-US" baseline="0" dirty="0" smtClean="0"/>
              <a:t> of error is</a:t>
            </a:r>
            <a:r>
              <a:rPr lang="en-US" dirty="0" smtClean="0"/>
              <a:t> ±8%.</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non-teachers or aides: 1154 of 3493. Of them, 639 (55%) completed the survey. </a:t>
            </a:r>
            <a:r>
              <a:rPr lang="en-US" dirty="0" smtClean="0"/>
              <a:t>A</a:t>
            </a:r>
            <a:r>
              <a:rPr lang="en-US" baseline="0" dirty="0" smtClean="0"/>
              <a:t>t a 95% confidence level and </a:t>
            </a:r>
            <a:r>
              <a:rPr lang="en-US" dirty="0" smtClean="0"/>
              <a:t>a sample size of 639, the margin</a:t>
            </a:r>
            <a:r>
              <a:rPr lang="en-US" baseline="0" dirty="0" smtClean="0"/>
              <a:t> of error is</a:t>
            </a:r>
            <a:r>
              <a:rPr lang="en-US" dirty="0" smtClean="0"/>
              <a:t> ±4%.</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sng" baseline="0" dirty="0" smtClean="0"/>
          </a:p>
          <a:p>
            <a:r>
              <a:rPr lang="en-US" b="0" u="sng" baseline="0" dirty="0" err="1" smtClean="0"/>
              <a:t>SurveyMonkey</a:t>
            </a:r>
            <a:r>
              <a:rPr lang="en-US" b="0" u="sng" baseline="0" dirty="0" smtClean="0"/>
              <a:t> definitions:</a:t>
            </a:r>
          </a:p>
          <a:p>
            <a:r>
              <a:rPr lang="en-US" b="1" baseline="0" dirty="0" smtClean="0"/>
              <a:t>Confidence level </a:t>
            </a:r>
            <a:r>
              <a:rPr lang="en-US" baseline="0" dirty="0" smtClean="0"/>
              <a:t>= the probability that the sample accurately reflects the attitudes/perceptions of the district population. </a:t>
            </a:r>
            <a:r>
              <a:rPr lang="en-US" sz="1200" b="0" kern="1200" dirty="0" smtClean="0">
                <a:solidFill>
                  <a:schemeClr val="tx1"/>
                </a:solidFill>
                <a:effectLst/>
                <a:latin typeface="+mn-lt"/>
                <a:ea typeface="+mn-ea"/>
                <a:cs typeface="+mn-cs"/>
              </a:rPr>
              <a:t>A confidence level tells you how reliable a measure is. Common standards used by researchers are 90%, 95%, and 99%.</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 95% confidence level means if the same survey were to be repeated 100 times under the same conditions, 95 times out of 100 the measure would lie somewhere within the margin of error.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Margin of error </a:t>
            </a:r>
            <a:r>
              <a:rPr lang="en-US" baseline="0" dirty="0" smtClean="0"/>
              <a:t>= </a:t>
            </a:r>
            <a:r>
              <a:rPr lang="en-US" sz="1200" b="0" i="0" kern="1200" dirty="0" smtClean="0">
                <a:solidFill>
                  <a:schemeClr val="tx1"/>
                </a:solidFill>
                <a:effectLst/>
                <a:latin typeface="+mn-lt"/>
                <a:ea typeface="+mn-ea"/>
                <a:cs typeface="+mn-cs"/>
              </a:rPr>
              <a:t>percentage that describes how much the opinions and behavior of the sample you survey is likely to deviate from the total population. For example, let's say we asked 400 people if they have a favorable or unfavorable opinion of Barack Obama and 55% say favorable. Using a 95% confidence level and ±5% margin of error, if we repeated this survey 100 times under the same conditions, 95 out of 100 times, the response would be somewhere between 50% and 60%.</a:t>
            </a:r>
            <a:r>
              <a:rPr lang="en-US" baseline="0" dirty="0" smtClean="0"/>
              <a:t>  </a:t>
            </a:r>
          </a:p>
          <a:p>
            <a:endParaRPr lang="en-US" b="0" baseline="0" dirty="0">
              <a:solidFill>
                <a:srgbClr val="FF0000"/>
              </a:solidFill>
            </a:endParaRPr>
          </a:p>
        </p:txBody>
      </p:sp>
      <p:sp>
        <p:nvSpPr>
          <p:cNvPr id="4" name="Slide Number Placeholder 3"/>
          <p:cNvSpPr>
            <a:spLocks noGrp="1"/>
          </p:cNvSpPr>
          <p:nvPr>
            <p:ph type="sldNum" sz="quarter" idx="5"/>
          </p:nvPr>
        </p:nvSpPr>
        <p:spPr/>
        <p:txBody>
          <a:bodyPr/>
          <a:lstStyle/>
          <a:p>
            <a:fld id="{70736070-EE1C-4796-B114-0D298EF54606}" type="slidenum">
              <a:rPr lang="en-US" smtClean="0"/>
              <a:t>3</a:t>
            </a:fld>
            <a:endParaRPr lang="en-US"/>
          </a:p>
        </p:txBody>
      </p:sp>
    </p:spTree>
    <p:extLst>
      <p:ext uri="{BB962C8B-B14F-4D97-AF65-F5344CB8AC3E}">
        <p14:creationId xmlns:p14="http://schemas.microsoft.com/office/powerpoint/2010/main" val="229733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 WCSD Employees</a:t>
            </a:r>
          </a:p>
          <a:p>
            <a:endParaRPr lang="en-US" dirty="0"/>
          </a:p>
        </p:txBody>
      </p:sp>
      <p:sp>
        <p:nvSpPr>
          <p:cNvPr id="4" name="Slide Number Placeholder 3"/>
          <p:cNvSpPr>
            <a:spLocks noGrp="1"/>
          </p:cNvSpPr>
          <p:nvPr>
            <p:ph type="sldNum" sz="quarter" idx="10"/>
          </p:nvPr>
        </p:nvSpPr>
        <p:spPr/>
        <p:txBody>
          <a:bodyPr/>
          <a:lstStyle/>
          <a:p>
            <a:fld id="{C9A5EA6C-A5FC-43DF-A051-BB6EAB77CACF}" type="slidenum">
              <a:rPr lang="en-US" smtClean="0"/>
              <a:t>4</a:t>
            </a:fld>
            <a:endParaRPr lang="en-US"/>
          </a:p>
        </p:txBody>
      </p:sp>
    </p:spTree>
    <p:extLst>
      <p:ext uri="{BB962C8B-B14F-4D97-AF65-F5344CB8AC3E}">
        <p14:creationId xmlns:p14="http://schemas.microsoft.com/office/powerpoint/2010/main" val="232477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*Teachers only</a:t>
            </a:r>
          </a:p>
        </p:txBody>
      </p:sp>
      <p:sp>
        <p:nvSpPr>
          <p:cNvPr id="4" name="Slide Number Placeholder 3"/>
          <p:cNvSpPr>
            <a:spLocks noGrp="1"/>
          </p:cNvSpPr>
          <p:nvPr>
            <p:ph type="sldNum" sz="quarter" idx="10"/>
          </p:nvPr>
        </p:nvSpPr>
        <p:spPr/>
        <p:txBody>
          <a:bodyPr/>
          <a:lstStyle/>
          <a:p>
            <a:fld id="{C9A5EA6C-A5FC-43DF-A051-BB6EAB77CACF}" type="slidenum">
              <a:rPr lang="en-US" smtClean="0"/>
              <a:t>5</a:t>
            </a:fld>
            <a:endParaRPr lang="en-US"/>
          </a:p>
        </p:txBody>
      </p:sp>
    </p:spTree>
    <p:extLst>
      <p:ext uri="{BB962C8B-B14F-4D97-AF65-F5344CB8AC3E}">
        <p14:creationId xmlns:p14="http://schemas.microsoft.com/office/powerpoint/2010/main" val="199569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*All WCSD Employees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am satisfied with the support my school gives me.</a:t>
            </a:r>
          </a:p>
          <a:p>
            <a:r>
              <a:rPr lang="en-US" sz="1200" b="0" i="0" u="none" strike="noStrike" kern="1200" baseline="0" dirty="0" smtClean="0">
                <a:solidFill>
                  <a:schemeClr val="tx1"/>
                </a:solidFill>
                <a:latin typeface="+mn-lt"/>
                <a:ea typeface="+mn-ea"/>
                <a:cs typeface="+mn-cs"/>
              </a:rPr>
              <a:t>I feel like my work is valued by my school.</a:t>
            </a:r>
          </a:p>
          <a:p>
            <a:r>
              <a:rPr lang="en-US" sz="1200" b="0" i="0" u="none" strike="noStrike" kern="1200" baseline="0" dirty="0" smtClean="0">
                <a:solidFill>
                  <a:schemeClr val="tx1"/>
                </a:solidFill>
                <a:latin typeface="+mn-lt"/>
                <a:ea typeface="+mn-ea"/>
                <a:cs typeface="+mn-cs"/>
              </a:rPr>
              <a:t>I feel like my work is valued by the District.</a:t>
            </a:r>
          </a:p>
          <a:p>
            <a:r>
              <a:rPr lang="en-US" sz="1200" b="0" i="0" u="none" strike="noStrike" kern="1200" baseline="0" dirty="0" smtClean="0">
                <a:solidFill>
                  <a:schemeClr val="tx1"/>
                </a:solidFill>
                <a:latin typeface="+mn-lt"/>
                <a:ea typeface="+mn-ea"/>
                <a:cs typeface="+mn-cs"/>
              </a:rPr>
              <a:t>The District keeps me well-informed about changes in policies and initiatives that affect me.</a:t>
            </a:r>
            <a:endParaRPr lang="en-US" dirty="0"/>
          </a:p>
        </p:txBody>
      </p:sp>
      <p:sp>
        <p:nvSpPr>
          <p:cNvPr id="4" name="Slide Number Placeholder 3"/>
          <p:cNvSpPr>
            <a:spLocks noGrp="1"/>
          </p:cNvSpPr>
          <p:nvPr>
            <p:ph type="sldNum" sz="quarter" idx="10"/>
          </p:nvPr>
        </p:nvSpPr>
        <p:spPr/>
        <p:txBody>
          <a:bodyPr/>
          <a:lstStyle/>
          <a:p>
            <a:fld id="{C9A5EA6C-A5FC-43DF-A051-BB6EAB77CACF}" type="slidenum">
              <a:rPr lang="en-US" smtClean="0"/>
              <a:t>6</a:t>
            </a:fld>
            <a:endParaRPr lang="en-US"/>
          </a:p>
        </p:txBody>
      </p:sp>
    </p:spTree>
    <p:extLst>
      <p:ext uri="{BB962C8B-B14F-4D97-AF65-F5344CB8AC3E}">
        <p14:creationId xmlns:p14="http://schemas.microsoft.com/office/powerpoint/2010/main" val="7090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t>*Teachers only</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am satisfied with the support my school gives me.</a:t>
            </a:r>
          </a:p>
          <a:p>
            <a:r>
              <a:rPr lang="en-US" sz="1200" b="0" i="0" u="none" strike="noStrike" kern="1200" baseline="0" dirty="0" smtClean="0">
                <a:solidFill>
                  <a:schemeClr val="tx1"/>
                </a:solidFill>
                <a:latin typeface="+mn-lt"/>
                <a:ea typeface="+mn-ea"/>
                <a:cs typeface="+mn-cs"/>
              </a:rPr>
              <a:t>I feel like my work is valued by my school.</a:t>
            </a:r>
          </a:p>
          <a:p>
            <a:r>
              <a:rPr lang="en-US" sz="1200" b="0" i="0" u="none" strike="noStrike" kern="1200" baseline="0" dirty="0" smtClean="0">
                <a:solidFill>
                  <a:schemeClr val="tx1"/>
                </a:solidFill>
                <a:latin typeface="+mn-lt"/>
                <a:ea typeface="+mn-ea"/>
                <a:cs typeface="+mn-cs"/>
              </a:rPr>
              <a:t>I feel like my work is valued by the District.</a:t>
            </a:r>
          </a:p>
          <a:p>
            <a:r>
              <a:rPr lang="en-US" sz="1200" b="0" i="0" u="none" strike="noStrike" kern="1200" baseline="0" dirty="0" smtClean="0">
                <a:solidFill>
                  <a:schemeClr val="tx1"/>
                </a:solidFill>
                <a:latin typeface="+mn-lt"/>
                <a:ea typeface="+mn-ea"/>
                <a:cs typeface="+mn-cs"/>
              </a:rPr>
              <a:t>The District keeps me well-informed about changes in policies and initiatives that affect me.</a:t>
            </a:r>
            <a:endParaRPr lang="en-US" dirty="0"/>
          </a:p>
        </p:txBody>
      </p:sp>
      <p:sp>
        <p:nvSpPr>
          <p:cNvPr id="4" name="Slide Number Placeholder 3"/>
          <p:cNvSpPr>
            <a:spLocks noGrp="1"/>
          </p:cNvSpPr>
          <p:nvPr>
            <p:ph type="sldNum" sz="quarter" idx="10"/>
          </p:nvPr>
        </p:nvSpPr>
        <p:spPr/>
        <p:txBody>
          <a:bodyPr/>
          <a:lstStyle/>
          <a:p>
            <a:fld id="{C9A5EA6C-A5FC-43DF-A051-BB6EAB77CACF}" type="slidenum">
              <a:rPr lang="en-US" smtClean="0"/>
              <a:t>7</a:t>
            </a:fld>
            <a:endParaRPr lang="en-US"/>
          </a:p>
        </p:txBody>
      </p:sp>
    </p:spTree>
    <p:extLst>
      <p:ext uri="{BB962C8B-B14F-4D97-AF65-F5344CB8AC3E}">
        <p14:creationId xmlns:p14="http://schemas.microsoft.com/office/powerpoint/2010/main" val="12170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N=1,616</a:t>
            </a:r>
          </a:p>
          <a:p>
            <a:endParaRPr lang="en-US" dirty="0"/>
          </a:p>
          <a:p>
            <a:r>
              <a:rPr lang="en-US" dirty="0"/>
              <a:t>17.7%</a:t>
            </a:r>
            <a:r>
              <a:rPr lang="en-US" baseline="0" dirty="0"/>
              <a:t> of all respondents combined feel quite or extremely optimistic about the direction the WCSD is headed. </a:t>
            </a:r>
            <a:endParaRPr lang="en-US" dirty="0"/>
          </a:p>
        </p:txBody>
      </p:sp>
      <p:sp>
        <p:nvSpPr>
          <p:cNvPr id="4" name="Slide Number Placeholder 3"/>
          <p:cNvSpPr>
            <a:spLocks noGrp="1"/>
          </p:cNvSpPr>
          <p:nvPr>
            <p:ph type="sldNum" sz="quarter" idx="10"/>
          </p:nvPr>
        </p:nvSpPr>
        <p:spPr/>
        <p:txBody>
          <a:bodyPr/>
          <a:lstStyle/>
          <a:p>
            <a:fld id="{C9A5EA6C-A5FC-43DF-A051-BB6EAB77CACF}" type="slidenum">
              <a:rPr lang="en-US" smtClean="0"/>
              <a:t>8</a:t>
            </a:fld>
            <a:endParaRPr lang="en-US"/>
          </a:p>
        </p:txBody>
      </p:sp>
    </p:spTree>
    <p:extLst>
      <p:ext uri="{BB962C8B-B14F-4D97-AF65-F5344CB8AC3E}">
        <p14:creationId xmlns:p14="http://schemas.microsoft.com/office/powerpoint/2010/main" val="7906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5EA6C-A5FC-43DF-A051-BB6EAB77CACF}" type="slidenum">
              <a:rPr lang="en-US" smtClean="0"/>
              <a:t>9</a:t>
            </a:fld>
            <a:endParaRPr lang="en-US"/>
          </a:p>
        </p:txBody>
      </p:sp>
    </p:spTree>
    <p:extLst>
      <p:ext uri="{BB962C8B-B14F-4D97-AF65-F5344CB8AC3E}">
        <p14:creationId xmlns:p14="http://schemas.microsoft.com/office/powerpoint/2010/main" val="137935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9E79-639F-EE47-9F91-201AD8B71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AAA1B3-2EAD-DF40-B3A6-9B4018733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6D8E4-98BF-4149-A001-6393743C732F}"/>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45791512-093B-B34E-A6E5-11F057494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C44B1-08B0-8D42-9A23-D61E790A17CD}"/>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166571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DE92-4DDD-7846-BCDE-32F594A8A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A3DE4-70D7-6E4D-8E43-4959F9E7BD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2CDC1-3E40-6641-BEC2-5E79674863DE}"/>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8835268B-7511-3649-A38F-D9899A5B3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555C7-74A1-A142-8F6A-A3530EAFEDB5}"/>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298254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13384-E11A-E44D-A3FD-E1296111E0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95ED8-514D-9A43-8DD9-DB0A96D468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6BF81-E001-2245-9401-5EC2C0899009}"/>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97E928A0-C1EA-7047-9A17-599000D98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9223C-B067-3E42-8878-C7DEE8A1D0DC}"/>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124821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57B2-D537-4B86-B042-D3CB1D9D2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D9E622-80D7-44B8-B009-BF848A589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DC840D-3774-4FEF-9674-3EBD3E709D2B}"/>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13EDD752-A217-4A6B-8CDC-D14361E8B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96CF0-40E9-4D94-93D4-F82D4D598478}"/>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241685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18FC-5EA8-4275-96FB-190FAE21A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E18D2-7222-4E54-A852-04B9799A0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CD88E-F547-467A-93AC-660F8C0683D5}"/>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7B814099-89E2-48A1-BAEF-0B40A92F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BDC54-6DD4-4119-968B-39A236BD5E8C}"/>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74315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3D51-3787-4F7D-9BA4-4857DB00E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323EB-9555-40C7-B251-09B9ACC72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2C083-D1C8-42C7-BA0E-74B9803918F4}"/>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49796240-ABA0-4C75-A3E3-0D3445C45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4AF78-4CAF-4344-813D-764E12879AD4}"/>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11895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9871-0B43-45A1-9AC9-2540CB378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28FD5-01A7-4D58-9BF7-5577E80EE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3ED6E-3C5B-4300-9E6F-6BC2FBA2B1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EDF03-AFFE-4C85-8041-057F92AF61E3}"/>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6" name="Footer Placeholder 5">
            <a:extLst>
              <a:ext uri="{FF2B5EF4-FFF2-40B4-BE49-F238E27FC236}">
                <a16:creationId xmlns:a16="http://schemas.microsoft.com/office/drawing/2014/main" id="{7AFAD311-8B62-4C69-B07D-F87216140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8436C-30A3-46E2-A1B8-5903B443AE9C}"/>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3864998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8F97-58C7-45EE-B44E-3D1E8756B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B0817-0EF2-43D7-AA8B-DF67ABA4B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A9AAC3-7685-484E-8642-25ACC8239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00B8A-87E5-451E-8D7F-C54E97BDE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7215B-8C2C-4365-AAA0-251A3069B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3F0C6-9105-44BF-87D4-92EAE1095915}"/>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8" name="Footer Placeholder 7">
            <a:extLst>
              <a:ext uri="{FF2B5EF4-FFF2-40B4-BE49-F238E27FC236}">
                <a16:creationId xmlns:a16="http://schemas.microsoft.com/office/drawing/2014/main" id="{21765F4C-A655-42D4-A0C2-5FABA2EACF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BCDC53-77C4-4DED-B6FA-03E664475B27}"/>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51010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904-DBAA-4021-BFDC-66C1E6C61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5F78EF-A363-426E-8CE9-ED7307AAA6C8}"/>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4" name="Footer Placeholder 3">
            <a:extLst>
              <a:ext uri="{FF2B5EF4-FFF2-40B4-BE49-F238E27FC236}">
                <a16:creationId xmlns:a16="http://schemas.microsoft.com/office/drawing/2014/main" id="{7EEB29F1-AD48-416D-A1A5-EDB08F8CF5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035CF-5371-4D9B-A72E-294299754044}"/>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332520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18331-14B3-48DD-9BCF-6F9D53BAFE12}"/>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3" name="Footer Placeholder 2">
            <a:extLst>
              <a:ext uri="{FF2B5EF4-FFF2-40B4-BE49-F238E27FC236}">
                <a16:creationId xmlns:a16="http://schemas.microsoft.com/office/drawing/2014/main" id="{81CB9C86-3F50-418C-A3E8-0336D94435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24CDCC-D905-4A49-8F3A-822A8470FC97}"/>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175409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226C-343F-4114-9B66-3D5DEFA51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B2DE3-ED11-4C0C-A65C-BC61A8185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68D40-C89C-42B9-8214-9556136A8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CB1BC-7BCB-4967-80EF-1F7700860D1F}"/>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6" name="Footer Placeholder 5">
            <a:extLst>
              <a:ext uri="{FF2B5EF4-FFF2-40B4-BE49-F238E27FC236}">
                <a16:creationId xmlns:a16="http://schemas.microsoft.com/office/drawing/2014/main" id="{DC249E43-F394-480B-ACCD-DE1E5F9A6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49A5D-92F1-4500-BA37-4F23B62A02F5}"/>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427249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76D1-0FBD-B74F-87EB-6BCE88A01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F62A2-61F5-9B44-A2C7-B30D886F02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F9A50-75DF-6C46-9A8E-609CCAE889A8}"/>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8BB13F10-C789-7642-82B0-46D048644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ACEA6-6BEC-0B4D-B2A2-7398CEF0422C}"/>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35856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BB8D-17E7-47CA-B6A4-F039D582F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B94593-D9AD-40AC-B2B4-16171814F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75721-8A10-407D-BF41-49CFA0A4A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2007A-3864-420A-8110-762F27BA236C}"/>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6" name="Footer Placeholder 5">
            <a:extLst>
              <a:ext uri="{FF2B5EF4-FFF2-40B4-BE49-F238E27FC236}">
                <a16:creationId xmlns:a16="http://schemas.microsoft.com/office/drawing/2014/main" id="{8D5B7B58-212D-4CA0-937E-C7C9F181D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2E302-F2B5-497D-AAD6-C024229CA19A}"/>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234974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E489-9161-4326-9E59-F65DA3E1E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74F6D-34AE-449C-A861-205F7F3FF6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8AF21-B317-45C8-8119-7932A45EA4CF}"/>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6D7B3419-9826-467A-BDCA-A65211E9F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29E82-1D0C-462E-9536-11C1F638F2B9}"/>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347596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FFBBF-37F2-4FF0-BB22-D064CF6EC4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F4A355-3365-49D4-A4A7-3FD5A29567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98629-CCA0-480E-A397-C49484B7C4A9}"/>
              </a:ext>
            </a:extLst>
          </p:cNvPr>
          <p:cNvSpPr>
            <a:spLocks noGrp="1"/>
          </p:cNvSpPr>
          <p:nvPr>
            <p:ph type="dt" sz="half" idx="10"/>
          </p:nvPr>
        </p:nvSpPr>
        <p:spPr/>
        <p:txBody>
          <a:body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F108029B-A674-483F-87E9-8F6E119E4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61CD-4464-48B5-8387-2FDEE0B58593}"/>
              </a:ext>
            </a:extLst>
          </p:cNvPr>
          <p:cNvSpPr>
            <a:spLocks noGrp="1"/>
          </p:cNvSpPr>
          <p:nvPr>
            <p:ph type="sldNum" sz="quarter" idx="12"/>
          </p:nvPr>
        </p:nvSpPr>
        <p:spPr/>
        <p:txBody>
          <a:bodyPr/>
          <a:lstStyle/>
          <a:p>
            <a:fld id="{697498B1-8E6C-4966-9ED1-0A6232F5CE6A}" type="slidenum">
              <a:rPr lang="en-US" smtClean="0"/>
              <a:t>‹#›</a:t>
            </a:fld>
            <a:endParaRPr lang="en-US"/>
          </a:p>
        </p:txBody>
      </p:sp>
    </p:spTree>
    <p:extLst>
      <p:ext uri="{BB962C8B-B14F-4D97-AF65-F5344CB8AC3E}">
        <p14:creationId xmlns:p14="http://schemas.microsoft.com/office/powerpoint/2010/main" val="234470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B868-AA52-3647-9352-017711277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7EDF1-B458-D549-B818-1D766F882B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FF14D6-A785-D44B-84D1-F4C66D6B148B}"/>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ADFE62CE-3C95-6643-BB6E-C63830E9B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ECCA5-D3C4-0A46-991A-15D8BE59097D}"/>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260325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1862-0C11-AE49-92DF-4D4034F96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7B62A-E692-6B4A-A2FF-AB3F38B95B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6571D-98E9-A34B-8FF5-9F87894F63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680A6-4DFF-2D4C-B073-AB36083C21D1}"/>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6" name="Footer Placeholder 5">
            <a:extLst>
              <a:ext uri="{FF2B5EF4-FFF2-40B4-BE49-F238E27FC236}">
                <a16:creationId xmlns:a16="http://schemas.microsoft.com/office/drawing/2014/main" id="{8A6BC027-82FA-B141-99AD-9B360CB91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8B46B-1FC9-AB44-97D0-CF59EA74C5B3}"/>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27345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6C6F-4BF3-4B47-B7FE-6E11B21B4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100AE8-8609-224A-BC6C-D15568F1F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5E830D-388A-2741-952F-CBC5612A7C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C3AC1-41B7-2443-98F7-BA7538667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CB6AB3-C2C5-D04D-874D-2AEC853CC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5D1A3-498A-A742-8A09-B1BD3E854215}"/>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8" name="Footer Placeholder 7">
            <a:extLst>
              <a:ext uri="{FF2B5EF4-FFF2-40B4-BE49-F238E27FC236}">
                <a16:creationId xmlns:a16="http://schemas.microsoft.com/office/drawing/2014/main" id="{23FD06A6-AD31-7240-8793-2706F08E5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75F778-E649-014C-962B-B28FD7607821}"/>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230834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C62F-F991-8247-BD68-7ACC6B855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E031B-CB24-2D45-A70A-1AA2E2789513}"/>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4" name="Footer Placeholder 3">
            <a:extLst>
              <a:ext uri="{FF2B5EF4-FFF2-40B4-BE49-F238E27FC236}">
                <a16:creationId xmlns:a16="http://schemas.microsoft.com/office/drawing/2014/main" id="{2BA0F541-3714-C541-BBA8-F6173A4EE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A8E047-8963-8940-9CBE-28ADFFADE196}"/>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96494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3602A-2503-874E-9D93-303213113ED9}"/>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3" name="Footer Placeholder 2">
            <a:extLst>
              <a:ext uri="{FF2B5EF4-FFF2-40B4-BE49-F238E27FC236}">
                <a16:creationId xmlns:a16="http://schemas.microsoft.com/office/drawing/2014/main" id="{35ECD882-2F76-9945-9053-920053619B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9153ED-E321-5846-9487-D7E96B9A746C}"/>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97887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1A62-1340-BE44-9EA6-F6ADD0E8C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BC8C4-F19B-E245-B6BD-DE7C180DE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E6B3DF-BFCA-5845-8189-2C8D6035F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7D9AE-D75C-A544-A4D9-AFC3CF5D2353}"/>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6" name="Footer Placeholder 5">
            <a:extLst>
              <a:ext uri="{FF2B5EF4-FFF2-40B4-BE49-F238E27FC236}">
                <a16:creationId xmlns:a16="http://schemas.microsoft.com/office/drawing/2014/main" id="{531C5AC7-059C-2F4E-A83D-CC34873E5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CA3CA-AE85-F44A-9CF3-DDBB111833DE}"/>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429132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683E-FC87-AB4A-9691-F778A7DDE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94C05-D76C-064E-BE70-BE62FD85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896FE-3CAA-4142-9553-7D1FF2DD4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F040-9804-5E42-9A9C-FC910A4991BE}"/>
              </a:ext>
            </a:extLst>
          </p:cNvPr>
          <p:cNvSpPr>
            <a:spLocks noGrp="1"/>
          </p:cNvSpPr>
          <p:nvPr>
            <p:ph type="dt" sz="half" idx="10"/>
          </p:nvPr>
        </p:nvSpPr>
        <p:spPr/>
        <p:txBody>
          <a:bodyPr/>
          <a:lstStyle/>
          <a:p>
            <a:fld id="{F772BB1E-0C0A-B44E-88C7-A088BA900551}" type="datetimeFigureOut">
              <a:rPr lang="en-US" smtClean="0"/>
              <a:t>9/27/2021</a:t>
            </a:fld>
            <a:endParaRPr lang="en-US"/>
          </a:p>
        </p:txBody>
      </p:sp>
      <p:sp>
        <p:nvSpPr>
          <p:cNvPr id="6" name="Footer Placeholder 5">
            <a:extLst>
              <a:ext uri="{FF2B5EF4-FFF2-40B4-BE49-F238E27FC236}">
                <a16:creationId xmlns:a16="http://schemas.microsoft.com/office/drawing/2014/main" id="{D62FA753-5316-BB4D-90B2-0BC28816B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E70DF-D619-CC4E-B76B-2F4FDC5E5719}"/>
              </a:ext>
            </a:extLst>
          </p:cNvPr>
          <p:cNvSpPr>
            <a:spLocks noGrp="1"/>
          </p:cNvSpPr>
          <p:nvPr>
            <p:ph type="sldNum" sz="quarter" idx="12"/>
          </p:nvPr>
        </p:nvSpPr>
        <p:spPr/>
        <p:txBody>
          <a:bodyPr/>
          <a:lstStyle/>
          <a:p>
            <a:fld id="{9E785BD2-B376-874B-BB69-3B744669A31D}" type="slidenum">
              <a:rPr lang="en-US" smtClean="0"/>
              <a:t>‹#›</a:t>
            </a:fld>
            <a:endParaRPr lang="en-US"/>
          </a:p>
        </p:txBody>
      </p:sp>
    </p:spTree>
    <p:extLst>
      <p:ext uri="{BB962C8B-B14F-4D97-AF65-F5344CB8AC3E}">
        <p14:creationId xmlns:p14="http://schemas.microsoft.com/office/powerpoint/2010/main" val="107233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476D7-6E9B-F14A-A5D7-4D306163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C947AE-5991-D741-B3FB-75FEE4055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CE503-8EAC-E245-9B76-CC0C97E16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2BB1E-0C0A-B44E-88C7-A088BA900551}" type="datetimeFigureOut">
              <a:rPr lang="en-US" smtClean="0"/>
              <a:t>9/27/2021</a:t>
            </a:fld>
            <a:endParaRPr lang="en-US"/>
          </a:p>
        </p:txBody>
      </p:sp>
      <p:sp>
        <p:nvSpPr>
          <p:cNvPr id="5" name="Footer Placeholder 4">
            <a:extLst>
              <a:ext uri="{FF2B5EF4-FFF2-40B4-BE49-F238E27FC236}">
                <a16:creationId xmlns:a16="http://schemas.microsoft.com/office/drawing/2014/main" id="{DD492B53-2801-6040-9C38-45D5F58F9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731FE9-0E54-4B4F-8110-7492A37D0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85BD2-B376-874B-BB69-3B744669A31D}" type="slidenum">
              <a:rPr lang="en-US" smtClean="0"/>
              <a:t>‹#›</a:t>
            </a:fld>
            <a:endParaRPr lang="en-US"/>
          </a:p>
        </p:txBody>
      </p:sp>
    </p:spTree>
    <p:extLst>
      <p:ext uri="{BB962C8B-B14F-4D97-AF65-F5344CB8AC3E}">
        <p14:creationId xmlns:p14="http://schemas.microsoft.com/office/powerpoint/2010/main" val="230032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10587-ADE9-4456-B424-61885FF73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22AB3-7D1D-42AE-81FA-AE5952106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154A6-7235-4D53-A9AC-16D203714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AE0BA-939F-4C7C-AF66-F2BAD3FC2614}" type="datetimeFigureOut">
              <a:rPr lang="en-US" smtClean="0"/>
              <a:t>9/27/2021</a:t>
            </a:fld>
            <a:endParaRPr lang="en-US"/>
          </a:p>
        </p:txBody>
      </p:sp>
      <p:sp>
        <p:nvSpPr>
          <p:cNvPr id="5" name="Footer Placeholder 4">
            <a:extLst>
              <a:ext uri="{FF2B5EF4-FFF2-40B4-BE49-F238E27FC236}">
                <a16:creationId xmlns:a16="http://schemas.microsoft.com/office/drawing/2014/main" id="{7D15A6E6-8A61-4341-89B7-7254B9EB4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F25D9E-8EB8-4272-8C1A-5478227CE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498B1-8E6C-4966-9ED1-0A6232F5CE6A}" type="slidenum">
              <a:rPr lang="en-US" smtClean="0"/>
              <a:t>‹#›</a:t>
            </a:fld>
            <a:endParaRPr lang="en-US"/>
          </a:p>
        </p:txBody>
      </p:sp>
    </p:spTree>
    <p:extLst>
      <p:ext uri="{BB962C8B-B14F-4D97-AF65-F5344CB8AC3E}">
        <p14:creationId xmlns:p14="http://schemas.microsoft.com/office/powerpoint/2010/main" val="1386065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7D8DB-F6D7-4CBF-9A1E-F8012628AFA1}"/>
              </a:ext>
            </a:extLst>
          </p:cNvPr>
          <p:cNvPicPr>
            <a:picLocks noChangeAspect="1"/>
          </p:cNvPicPr>
          <p:nvPr/>
        </p:nvPicPr>
        <p:blipFill>
          <a:blip r:embed="rId3"/>
          <a:stretch>
            <a:fillRect/>
          </a:stretch>
        </p:blipFill>
        <p:spPr>
          <a:xfrm>
            <a:off x="0" y="0"/>
            <a:ext cx="12192000" cy="6857999"/>
          </a:xfrm>
          <a:prstGeom prst="rect">
            <a:avLst/>
          </a:prstGeom>
        </p:spPr>
      </p:pic>
      <p:sp>
        <p:nvSpPr>
          <p:cNvPr id="3" name="Title 9">
            <a:extLst>
              <a:ext uri="{FF2B5EF4-FFF2-40B4-BE49-F238E27FC236}">
                <a16:creationId xmlns:a16="http://schemas.microsoft.com/office/drawing/2014/main" id="{2F6CDBC1-0735-460E-B512-B31DDA502FEE}"/>
              </a:ext>
            </a:extLst>
          </p:cNvPr>
          <p:cNvSpPr txBox="1">
            <a:spLocks/>
          </p:cNvSpPr>
          <p:nvPr/>
        </p:nvSpPr>
        <p:spPr>
          <a:xfrm>
            <a:off x="-250258" y="2102714"/>
            <a:ext cx="12192000" cy="660236"/>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schemeClr val="tx1">
                    <a:lumMod val="95000"/>
                    <a:lumOff val="5000"/>
                  </a:schemeClr>
                </a:solidFill>
                <a:cs typeface="Calibri" panose="020F0502020204030204" pitchFamily="34" charset="0"/>
              </a:rPr>
              <a:t>2021 Spring WCSD </a:t>
            </a:r>
            <a:r>
              <a:rPr lang="en-US" b="1" dirty="0" smtClean="0">
                <a:solidFill>
                  <a:schemeClr val="tx1">
                    <a:lumMod val="95000"/>
                    <a:lumOff val="5000"/>
                  </a:schemeClr>
                </a:solidFill>
                <a:cs typeface="Calibri" panose="020F0502020204030204" pitchFamily="34" charset="0"/>
              </a:rPr>
              <a:t>Employee </a:t>
            </a:r>
            <a:r>
              <a:rPr lang="en-US" b="1" dirty="0">
                <a:solidFill>
                  <a:schemeClr val="tx1">
                    <a:lumMod val="95000"/>
                    <a:lumOff val="5000"/>
                  </a:schemeClr>
                </a:solidFill>
                <a:cs typeface="Calibri" panose="020F0502020204030204" pitchFamily="34" charset="0"/>
              </a:rPr>
              <a:t>Check-In Survey</a:t>
            </a:r>
          </a:p>
        </p:txBody>
      </p:sp>
      <p:sp>
        <p:nvSpPr>
          <p:cNvPr id="4" name="Title 9">
            <a:extLst>
              <a:ext uri="{FF2B5EF4-FFF2-40B4-BE49-F238E27FC236}">
                <a16:creationId xmlns:a16="http://schemas.microsoft.com/office/drawing/2014/main" id="{91B424AB-92A8-41A6-8F9A-D93CF456F185}"/>
              </a:ext>
            </a:extLst>
          </p:cNvPr>
          <p:cNvSpPr txBox="1">
            <a:spLocks/>
          </p:cNvSpPr>
          <p:nvPr/>
        </p:nvSpPr>
        <p:spPr>
          <a:xfrm>
            <a:off x="-2" y="2954547"/>
            <a:ext cx="12192001" cy="58009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solidFill>
                  <a:schemeClr val="tx1">
                    <a:lumMod val="95000"/>
                    <a:lumOff val="5000"/>
                  </a:schemeClr>
                </a:solidFill>
                <a:cs typeface="Calibri" panose="020F0502020204030204" pitchFamily="34" charset="0"/>
              </a:rPr>
              <a:t>July 13, 2021</a:t>
            </a:r>
          </a:p>
        </p:txBody>
      </p:sp>
      <p:sp>
        <p:nvSpPr>
          <p:cNvPr id="5" name="Title 4">
            <a:extLst>
              <a:ext uri="{FF2B5EF4-FFF2-40B4-BE49-F238E27FC236}">
                <a16:creationId xmlns:a16="http://schemas.microsoft.com/office/drawing/2014/main" id="{16382AAA-3A46-443E-9A52-AB7977EC8047}"/>
              </a:ext>
            </a:extLst>
          </p:cNvPr>
          <p:cNvSpPr>
            <a:spLocks noGrp="1"/>
          </p:cNvSpPr>
          <p:nvPr>
            <p:ph type="title" idx="4294967295"/>
          </p:nvPr>
        </p:nvSpPr>
        <p:spPr>
          <a:xfrm>
            <a:off x="0" y="-580097"/>
            <a:ext cx="12192000" cy="580097"/>
          </a:xfrm>
        </p:spPr>
        <p:txBody>
          <a:bodyPr>
            <a:noAutofit/>
          </a:bodyPr>
          <a:lstStyle/>
          <a:p>
            <a:r>
              <a:rPr lang="en-US" sz="2400" i="1" dirty="0"/>
              <a:t>Presentation</a:t>
            </a:r>
            <a:r>
              <a:rPr lang="en-US" sz="2400" i="1" baseline="0" dirty="0"/>
              <a:t> Title</a:t>
            </a:r>
            <a:endParaRPr lang="en-US" sz="2400" i="1" dirty="0"/>
          </a:p>
        </p:txBody>
      </p:sp>
    </p:spTree>
    <p:extLst>
      <p:ext uri="{BB962C8B-B14F-4D97-AF65-F5344CB8AC3E}">
        <p14:creationId xmlns:p14="http://schemas.microsoft.com/office/powerpoint/2010/main" val="390074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284176"/>
            <a:ext cx="12192000" cy="1015663"/>
          </a:xfrm>
          <a:prstGeom prst="rect">
            <a:avLst/>
          </a:prstGeom>
          <a:noFill/>
        </p:spPr>
        <p:txBody>
          <a:bodyPr wrap="square" rtlCol="0">
            <a:spAutoFit/>
          </a:bodyPr>
          <a:lstStyle/>
          <a:p>
            <a:pPr algn="ctr"/>
            <a:r>
              <a:rPr lang="en-US" sz="4000" b="1" dirty="0" smtClean="0">
                <a:solidFill>
                  <a:srgbClr val="000000"/>
                </a:solidFill>
                <a:latin typeface="+mj-lt"/>
              </a:rPr>
              <a:t>Change in WCSD Employee Concern</a:t>
            </a:r>
            <a:endParaRPr lang="en-US" sz="4000" b="1" dirty="0">
              <a:solidFill>
                <a:srgbClr val="000000"/>
              </a:solidFill>
              <a:latin typeface="+mj-lt"/>
            </a:endParaRPr>
          </a:p>
          <a:p>
            <a:pPr lvl="0" algn="ctr"/>
            <a:r>
              <a:rPr lang="en-US" sz="2000" dirty="0">
                <a:solidFill>
                  <a:prstClr val="black"/>
                </a:solidFill>
              </a:rPr>
              <a:t>(% change of “quite &amp; extremely” </a:t>
            </a:r>
            <a:r>
              <a:rPr lang="en-US" sz="2000" dirty="0">
                <a:solidFill>
                  <a:prstClr val="black"/>
                </a:solidFill>
              </a:rPr>
              <a:t>concerned from Fall 2020 to spring 2021)</a:t>
            </a:r>
            <a:endParaRPr lang="en-US" sz="2000" dirty="0">
              <a:solidFill>
                <a:prstClr val="black"/>
              </a:solidFill>
            </a:endParaRPr>
          </a:p>
        </p:txBody>
      </p:sp>
      <p:sp>
        <p:nvSpPr>
          <p:cNvPr id="13" name="TextBox 12"/>
          <p:cNvSpPr txBox="1"/>
          <p:nvPr/>
        </p:nvSpPr>
        <p:spPr>
          <a:xfrm>
            <a:off x="3531060" y="1567037"/>
            <a:ext cx="6774174" cy="2685351"/>
          </a:xfrm>
          <a:prstGeom prst="rect">
            <a:avLst/>
          </a:prstGeom>
          <a:noFill/>
        </p:spPr>
        <p:txBody>
          <a:bodyPr wrap="square" rtlCol="0">
            <a:spAutoFit/>
          </a:bodyPr>
          <a:lstStyle/>
          <a:p>
            <a:pPr algn="ctr"/>
            <a:r>
              <a:rPr lang="en-US" sz="3600" dirty="0" smtClean="0">
                <a:solidFill>
                  <a:srgbClr val="A3801D"/>
                </a:solidFill>
              </a:rPr>
              <a:t> </a:t>
            </a:r>
            <a:r>
              <a:rPr lang="en-US" sz="3600" i="1" dirty="0" smtClean="0">
                <a:solidFill>
                  <a:srgbClr val="A3801D"/>
                </a:solidFill>
              </a:rPr>
              <a:t>Decreased</a:t>
            </a:r>
            <a:r>
              <a:rPr lang="en-US" sz="3600" dirty="0" smtClean="0">
                <a:solidFill>
                  <a:srgbClr val="A3801D"/>
                </a:solidFill>
              </a:rPr>
              <a:t> </a:t>
            </a:r>
            <a:r>
              <a:rPr lang="en-US" sz="3600" dirty="0">
                <a:solidFill>
                  <a:srgbClr val="A3801D"/>
                </a:solidFill>
              </a:rPr>
              <a:t>Concern</a:t>
            </a:r>
          </a:p>
          <a:p>
            <a:pPr marL="463550" indent="-344488">
              <a:spcBef>
                <a:spcPts val="300"/>
              </a:spcBef>
              <a:buFont typeface="Arial" panose="020B0604020202020204" pitchFamily="34" charset="0"/>
              <a:buChar char="•"/>
            </a:pPr>
            <a:r>
              <a:rPr lang="en-US" sz="2400" dirty="0"/>
              <a:t>Access to technology</a:t>
            </a:r>
          </a:p>
          <a:p>
            <a:pPr marL="463550" indent="-344488">
              <a:spcBef>
                <a:spcPts val="300"/>
              </a:spcBef>
              <a:buFont typeface="Arial" panose="020B0604020202020204" pitchFamily="34" charset="0"/>
              <a:buChar char="•"/>
            </a:pPr>
            <a:r>
              <a:rPr lang="en-US" sz="2400" dirty="0"/>
              <a:t>Academic growth                        </a:t>
            </a:r>
          </a:p>
          <a:p>
            <a:pPr marL="463550" indent="-344488">
              <a:spcBef>
                <a:spcPts val="300"/>
              </a:spcBef>
              <a:buFont typeface="Arial" panose="020B0604020202020204" pitchFamily="34" charset="0"/>
              <a:buChar char="•"/>
            </a:pPr>
            <a:r>
              <a:rPr lang="en-US" sz="2400" dirty="0"/>
              <a:t>Peer relationships </a:t>
            </a:r>
          </a:p>
          <a:p>
            <a:pPr marL="463550" indent="-344488">
              <a:spcBef>
                <a:spcPts val="300"/>
              </a:spcBef>
              <a:buFont typeface="Arial" panose="020B0604020202020204" pitchFamily="34" charset="0"/>
              <a:buChar char="•"/>
            </a:pPr>
            <a:r>
              <a:rPr lang="en-US" sz="2400" dirty="0"/>
              <a:t>Social-emotional well-being                   </a:t>
            </a:r>
          </a:p>
          <a:p>
            <a:pPr marL="463550" indent="-344488">
              <a:spcBef>
                <a:spcPts val="300"/>
              </a:spcBef>
              <a:buFont typeface="Arial" panose="020B0604020202020204" pitchFamily="34" charset="0"/>
              <a:buChar char="•"/>
            </a:pPr>
            <a:r>
              <a:rPr lang="en-US" sz="2400" dirty="0"/>
              <a:t>Relationships with adults           </a:t>
            </a:r>
          </a:p>
        </p:txBody>
      </p:sp>
      <p:sp>
        <p:nvSpPr>
          <p:cNvPr id="14" name="TextBox 13"/>
          <p:cNvSpPr txBox="1"/>
          <p:nvPr/>
        </p:nvSpPr>
        <p:spPr>
          <a:xfrm>
            <a:off x="7922107" y="2222032"/>
            <a:ext cx="3135087" cy="2092881"/>
          </a:xfrm>
          <a:prstGeom prst="rect">
            <a:avLst/>
          </a:prstGeom>
          <a:noFill/>
        </p:spPr>
        <p:txBody>
          <a:bodyPr wrap="square" rtlCol="0">
            <a:spAutoFit/>
          </a:bodyPr>
          <a:lstStyle/>
          <a:p>
            <a:pPr marL="119062">
              <a:spcBef>
                <a:spcPts val="300"/>
              </a:spcBef>
            </a:pPr>
            <a:r>
              <a:rPr lang="en-US" sz="2400" dirty="0">
                <a:solidFill>
                  <a:schemeClr val="tx1">
                    <a:lumMod val="95000"/>
                    <a:lumOff val="5000"/>
                  </a:schemeClr>
                </a:solidFill>
              </a:rPr>
              <a:t>36 pts (64% to 28%)</a:t>
            </a:r>
          </a:p>
          <a:p>
            <a:pPr marL="119062">
              <a:spcBef>
                <a:spcPts val="300"/>
              </a:spcBef>
            </a:pPr>
            <a:r>
              <a:rPr lang="en-US" sz="2400" dirty="0">
                <a:solidFill>
                  <a:schemeClr val="tx1">
                    <a:lumMod val="95000"/>
                    <a:lumOff val="5000"/>
                  </a:schemeClr>
                </a:solidFill>
              </a:rPr>
              <a:t>23 pts (73% to 50%)</a:t>
            </a:r>
          </a:p>
          <a:p>
            <a:pPr marL="119062">
              <a:spcBef>
                <a:spcPts val="300"/>
              </a:spcBef>
            </a:pPr>
            <a:r>
              <a:rPr lang="en-US" sz="2400" dirty="0">
                <a:solidFill>
                  <a:schemeClr val="tx1">
                    <a:lumMod val="95000"/>
                    <a:lumOff val="5000"/>
                  </a:schemeClr>
                </a:solidFill>
              </a:rPr>
              <a:t>11 pts (47% to 36%)</a:t>
            </a:r>
          </a:p>
          <a:p>
            <a:pPr marL="119062">
              <a:spcBef>
                <a:spcPts val="300"/>
              </a:spcBef>
            </a:pPr>
            <a:r>
              <a:rPr lang="en-US" sz="2400" dirty="0">
                <a:solidFill>
                  <a:schemeClr val="tx1">
                    <a:lumMod val="95000"/>
                    <a:lumOff val="5000"/>
                  </a:schemeClr>
                </a:solidFill>
              </a:rPr>
              <a:t>  8 pts (64% to 56%)</a:t>
            </a:r>
          </a:p>
          <a:p>
            <a:pPr marL="119062">
              <a:spcBef>
                <a:spcPts val="300"/>
              </a:spcBef>
            </a:pPr>
            <a:r>
              <a:rPr lang="en-US" sz="2400" dirty="0">
                <a:solidFill>
                  <a:schemeClr val="tx1">
                    <a:lumMod val="95000"/>
                    <a:lumOff val="5000"/>
                  </a:schemeClr>
                </a:solidFill>
              </a:rPr>
              <a:t>  7 pts (38% to 31%)</a:t>
            </a:r>
          </a:p>
        </p:txBody>
      </p:sp>
      <p:sp>
        <p:nvSpPr>
          <p:cNvPr id="16" name="Down Arrow 15"/>
          <p:cNvSpPr/>
          <p:nvPr/>
        </p:nvSpPr>
        <p:spPr>
          <a:xfrm>
            <a:off x="7824139" y="2361799"/>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824135" y="2750554"/>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824135" y="3152033"/>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824135" y="3529872"/>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7824132" y="3954992"/>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31061" y="4594869"/>
            <a:ext cx="3938144" cy="1054135"/>
          </a:xfrm>
          <a:prstGeom prst="rect">
            <a:avLst/>
          </a:prstGeom>
          <a:noFill/>
        </p:spPr>
        <p:txBody>
          <a:bodyPr wrap="square" rtlCol="0">
            <a:spAutoFit/>
          </a:bodyPr>
          <a:lstStyle/>
          <a:p>
            <a:pPr algn="ctr"/>
            <a:r>
              <a:rPr lang="en-US" sz="3600" i="1" dirty="0">
                <a:solidFill>
                  <a:srgbClr val="009EC3"/>
                </a:solidFill>
              </a:rPr>
              <a:t>Increased</a:t>
            </a:r>
            <a:r>
              <a:rPr lang="en-US" sz="3600" dirty="0">
                <a:solidFill>
                  <a:srgbClr val="009EC3"/>
                </a:solidFill>
              </a:rPr>
              <a:t> Concern</a:t>
            </a:r>
          </a:p>
          <a:p>
            <a:pPr marL="463550" indent="-344488">
              <a:spcBef>
                <a:spcPts val="300"/>
              </a:spcBef>
              <a:buFont typeface="Arial" panose="020B0604020202020204" pitchFamily="34" charset="0"/>
              <a:buChar char="•"/>
            </a:pPr>
            <a:r>
              <a:rPr lang="en-US" sz="2400" dirty="0"/>
              <a:t>Behavior</a:t>
            </a:r>
          </a:p>
        </p:txBody>
      </p:sp>
      <p:sp>
        <p:nvSpPr>
          <p:cNvPr id="22" name="TextBox 21"/>
          <p:cNvSpPr txBox="1"/>
          <p:nvPr/>
        </p:nvSpPr>
        <p:spPr>
          <a:xfrm>
            <a:off x="7922107" y="5185849"/>
            <a:ext cx="3135087" cy="461665"/>
          </a:xfrm>
          <a:prstGeom prst="rect">
            <a:avLst/>
          </a:prstGeom>
          <a:noFill/>
        </p:spPr>
        <p:txBody>
          <a:bodyPr wrap="square" rtlCol="0">
            <a:spAutoFit/>
          </a:bodyPr>
          <a:lstStyle/>
          <a:p>
            <a:pPr marL="119062">
              <a:spcBef>
                <a:spcPts val="300"/>
              </a:spcBef>
            </a:pPr>
            <a:r>
              <a:rPr lang="en-US" sz="2400" dirty="0">
                <a:solidFill>
                  <a:schemeClr val="tx1">
                    <a:lumMod val="95000"/>
                    <a:lumOff val="5000"/>
                  </a:schemeClr>
                </a:solidFill>
              </a:rPr>
              <a:t>13 pts (29% to 42%)</a:t>
            </a:r>
          </a:p>
        </p:txBody>
      </p:sp>
      <p:sp>
        <p:nvSpPr>
          <p:cNvPr id="23" name="Down Arrow 22"/>
          <p:cNvSpPr/>
          <p:nvPr/>
        </p:nvSpPr>
        <p:spPr>
          <a:xfrm flipV="1">
            <a:off x="7821665" y="5273918"/>
            <a:ext cx="200884" cy="261429"/>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17996" b="5062"/>
          <a:stretch/>
        </p:blipFill>
        <p:spPr>
          <a:xfrm>
            <a:off x="964007" y="1731092"/>
            <a:ext cx="2367986" cy="2498652"/>
          </a:xfrm>
          <a:prstGeom prst="rect">
            <a:avLst/>
          </a:prstGeom>
        </p:spPr>
      </p:pic>
      <p:pic>
        <p:nvPicPr>
          <p:cNvPr id="38" name="Picture 37"/>
          <p:cNvPicPr>
            <a:picLocks noChangeAspect="1"/>
          </p:cNvPicPr>
          <p:nvPr/>
        </p:nvPicPr>
        <p:blipFill rotWithShape="1">
          <a:blip r:embed="rId4"/>
          <a:srcRect l="21849"/>
          <a:stretch/>
        </p:blipFill>
        <p:spPr>
          <a:xfrm>
            <a:off x="922269" y="4469458"/>
            <a:ext cx="2409724" cy="2123751"/>
          </a:xfrm>
          <a:prstGeom prst="rect">
            <a:avLst/>
          </a:prstGeom>
        </p:spPr>
      </p:pic>
      <p:sp>
        <p:nvSpPr>
          <p:cNvPr id="3" name="Oval 2"/>
          <p:cNvSpPr/>
          <p:nvPr/>
        </p:nvSpPr>
        <p:spPr>
          <a:xfrm>
            <a:off x="7575082" y="4907383"/>
            <a:ext cx="3376234" cy="1021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4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1018"/>
            <a:ext cx="12192000" cy="707886"/>
          </a:xfrm>
          <a:prstGeom prst="rect">
            <a:avLst/>
          </a:prstGeom>
          <a:noFill/>
        </p:spPr>
        <p:txBody>
          <a:bodyPr wrap="square" rtlCol="0">
            <a:spAutoFit/>
          </a:bodyPr>
          <a:lstStyle/>
          <a:p>
            <a:pPr algn="ctr"/>
            <a:r>
              <a:rPr lang="en-US" sz="4000" b="1" dirty="0" smtClean="0">
                <a:solidFill>
                  <a:srgbClr val="000000"/>
                </a:solidFill>
                <a:latin typeface="+mj-lt"/>
              </a:rPr>
              <a:t>Change in WCSD Employee Concern</a:t>
            </a:r>
            <a:endParaRPr lang="en-US" sz="4000" b="1" dirty="0">
              <a:solidFill>
                <a:srgbClr val="000000"/>
              </a:solidFill>
              <a:latin typeface="+mj-lt"/>
            </a:endParaRPr>
          </a:p>
        </p:txBody>
      </p:sp>
      <p:graphicFrame>
        <p:nvGraphicFramePr>
          <p:cNvPr id="7" name="Chart 6">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4129153384"/>
              </p:ext>
            </p:extLst>
          </p:nvPr>
        </p:nvGraphicFramePr>
        <p:xfrm>
          <a:off x="96189" y="900150"/>
          <a:ext cx="11612880" cy="573459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p:cNvSpPr/>
          <p:nvPr/>
        </p:nvSpPr>
        <p:spPr>
          <a:xfrm flipV="1">
            <a:off x="10429182" y="4961985"/>
            <a:ext cx="200884" cy="261429"/>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458028" y="4975081"/>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Down Arrow 8"/>
          <p:cNvSpPr/>
          <p:nvPr/>
        </p:nvSpPr>
        <p:spPr>
          <a:xfrm>
            <a:off x="5212442" y="4975081"/>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Down Arrow 9"/>
          <p:cNvSpPr/>
          <p:nvPr/>
        </p:nvSpPr>
        <p:spPr>
          <a:xfrm>
            <a:off x="6966856" y="4975081"/>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Down Arrow 10"/>
          <p:cNvSpPr/>
          <p:nvPr/>
        </p:nvSpPr>
        <p:spPr>
          <a:xfrm>
            <a:off x="8711054" y="4975081"/>
            <a:ext cx="195943" cy="248333"/>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6797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DE5583-117E-4A89-B48C-F1DA2DCE9C15}"/>
              </a:ext>
            </a:extLst>
          </p:cNvPr>
          <p:cNvPicPr>
            <a:picLocks noChangeAspect="1"/>
          </p:cNvPicPr>
          <p:nvPr/>
        </p:nvPicPr>
        <p:blipFill rotWithShape="1">
          <a:blip r:embed="rId3"/>
          <a:srcRect t="47752" r="86200" b="23794"/>
          <a:stretch/>
        </p:blipFill>
        <p:spPr>
          <a:xfrm>
            <a:off x="-78" y="4558740"/>
            <a:ext cx="1083435" cy="1256514"/>
          </a:xfrm>
          <a:prstGeom prst="rect">
            <a:avLst/>
          </a:prstGeom>
        </p:spPr>
      </p:pic>
      <p:pic>
        <p:nvPicPr>
          <p:cNvPr id="15" name="Picture 14">
            <a:extLst>
              <a:ext uri="{FF2B5EF4-FFF2-40B4-BE49-F238E27FC236}">
                <a16:creationId xmlns:a16="http://schemas.microsoft.com/office/drawing/2014/main" id="{BBB6B974-4230-4DD6-A9CF-53424BCDCF03}"/>
              </a:ext>
            </a:extLst>
          </p:cNvPr>
          <p:cNvPicPr>
            <a:picLocks noChangeAspect="1"/>
          </p:cNvPicPr>
          <p:nvPr/>
        </p:nvPicPr>
        <p:blipFill rotWithShape="1">
          <a:blip r:embed="rId3"/>
          <a:srcRect t="75755" r="76628"/>
          <a:stretch/>
        </p:blipFill>
        <p:spPr>
          <a:xfrm>
            <a:off x="0" y="5787342"/>
            <a:ext cx="1834857" cy="1070658"/>
          </a:xfrm>
          <a:prstGeom prst="rect">
            <a:avLst/>
          </a:prstGeom>
        </p:spPr>
      </p:pic>
      <p:sp>
        <p:nvSpPr>
          <p:cNvPr id="2" name="Title 1">
            <a:extLst>
              <a:ext uri="{FF2B5EF4-FFF2-40B4-BE49-F238E27FC236}">
                <a16:creationId xmlns:a16="http://schemas.microsoft.com/office/drawing/2014/main" id="{37BD336A-10BB-4BB9-B5FE-4180D5744186}"/>
              </a:ext>
            </a:extLst>
          </p:cNvPr>
          <p:cNvSpPr>
            <a:spLocks noGrp="1"/>
          </p:cNvSpPr>
          <p:nvPr>
            <p:ph type="title"/>
          </p:nvPr>
        </p:nvSpPr>
        <p:spPr>
          <a:xfrm>
            <a:off x="0" y="365125"/>
            <a:ext cx="12192078" cy="677621"/>
          </a:xfrm>
        </p:spPr>
        <p:txBody>
          <a:bodyPr>
            <a:noAutofit/>
          </a:bodyPr>
          <a:lstStyle/>
          <a:p>
            <a:pPr algn="ctr"/>
            <a:r>
              <a:rPr lang="en-US" sz="3800" b="1" dirty="0" smtClean="0">
                <a:solidFill>
                  <a:schemeClr val="tx1">
                    <a:lumMod val="95000"/>
                    <a:lumOff val="5000"/>
                  </a:schemeClr>
                </a:solidFill>
              </a:rPr>
              <a:t>WCSD Teacher </a:t>
            </a:r>
            <a:r>
              <a:rPr lang="en-US" sz="3800" b="1" dirty="0">
                <a:solidFill>
                  <a:schemeClr val="tx1">
                    <a:lumMod val="95000"/>
                    <a:lumOff val="5000"/>
                  </a:schemeClr>
                </a:solidFill>
              </a:rPr>
              <a:t>Confidence by Learning </a:t>
            </a:r>
            <a:r>
              <a:rPr lang="en-US" sz="3800" b="1" dirty="0" smtClean="0">
                <a:solidFill>
                  <a:schemeClr val="tx1">
                    <a:lumMod val="95000"/>
                    <a:lumOff val="5000"/>
                  </a:schemeClr>
                </a:solidFill>
              </a:rPr>
              <a:t>Model, Spring 2021</a:t>
            </a:r>
            <a:endParaRPr lang="en-US" sz="3800" b="1" dirty="0">
              <a:solidFill>
                <a:schemeClr val="tx1">
                  <a:lumMod val="95000"/>
                  <a:lumOff val="5000"/>
                </a:schemeClr>
              </a:solidFill>
            </a:endParaRPr>
          </a:p>
        </p:txBody>
      </p:sp>
      <p:sp>
        <p:nvSpPr>
          <p:cNvPr id="7" name="Title 1">
            <a:extLst>
              <a:ext uri="{FF2B5EF4-FFF2-40B4-BE49-F238E27FC236}">
                <a16:creationId xmlns:a16="http://schemas.microsoft.com/office/drawing/2014/main" id="{7002061C-3D8F-44FD-9D49-EAB157A01F49}"/>
              </a:ext>
            </a:extLst>
          </p:cNvPr>
          <p:cNvSpPr txBox="1">
            <a:spLocks/>
          </p:cNvSpPr>
          <p:nvPr/>
        </p:nvSpPr>
        <p:spPr>
          <a:xfrm>
            <a:off x="0" y="-677621"/>
            <a:ext cx="12192078" cy="67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t>Teacher Confidence by Learning Model, Fall to Spring 2020-21</a:t>
            </a:r>
          </a:p>
        </p:txBody>
      </p:sp>
      <p:graphicFrame>
        <p:nvGraphicFramePr>
          <p:cNvPr id="6" name="Chart 5"/>
          <p:cNvGraphicFramePr>
            <a:graphicFrameLocks/>
          </p:cNvGraphicFramePr>
          <p:nvPr>
            <p:extLst>
              <p:ext uri="{D42A27DB-BD31-4B8C-83A1-F6EECF244321}">
                <p14:modId xmlns:p14="http://schemas.microsoft.com/office/powerpoint/2010/main" val="3774853500"/>
              </p:ext>
            </p:extLst>
          </p:nvPr>
        </p:nvGraphicFramePr>
        <p:xfrm>
          <a:off x="837398" y="1042747"/>
          <a:ext cx="11049801" cy="5589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468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1671"/>
            <a:ext cx="12192000" cy="1015663"/>
          </a:xfrm>
          <a:prstGeom prst="rect">
            <a:avLst/>
          </a:prstGeom>
          <a:noFill/>
        </p:spPr>
        <p:txBody>
          <a:bodyPr wrap="square" rtlCol="0">
            <a:spAutoFit/>
          </a:bodyPr>
          <a:lstStyle/>
          <a:p>
            <a:pPr algn="ctr"/>
            <a:r>
              <a:rPr lang="en-US" sz="4000" b="1" dirty="0" smtClean="0">
                <a:solidFill>
                  <a:srgbClr val="000000"/>
                </a:solidFill>
                <a:latin typeface="+mj-lt"/>
              </a:rPr>
              <a:t>Change in WCSD Teacher Confidence </a:t>
            </a:r>
          </a:p>
          <a:p>
            <a:pPr algn="ctr"/>
            <a:r>
              <a:rPr lang="en-US" sz="2000" dirty="0" smtClean="0">
                <a:solidFill>
                  <a:prstClr val="black"/>
                </a:solidFill>
              </a:rPr>
              <a:t>(% </a:t>
            </a:r>
            <a:r>
              <a:rPr lang="en-US" sz="2000" dirty="0">
                <a:solidFill>
                  <a:prstClr val="black"/>
                </a:solidFill>
              </a:rPr>
              <a:t>change of “quite &amp; extremely” </a:t>
            </a:r>
            <a:r>
              <a:rPr lang="en-US" sz="2000" dirty="0" smtClean="0">
                <a:solidFill>
                  <a:prstClr val="black"/>
                </a:solidFill>
              </a:rPr>
              <a:t>confident from Fall 2020 to spring 2021)</a:t>
            </a:r>
            <a:endParaRPr lang="en-US" sz="2000" dirty="0">
              <a:solidFill>
                <a:prstClr val="black"/>
              </a:solidFill>
            </a:endParaRPr>
          </a:p>
        </p:txBody>
      </p:sp>
      <p:sp>
        <p:nvSpPr>
          <p:cNvPr id="13" name="TextBox 12"/>
          <p:cNvSpPr txBox="1"/>
          <p:nvPr/>
        </p:nvSpPr>
        <p:spPr>
          <a:xfrm>
            <a:off x="1437157" y="4362551"/>
            <a:ext cx="9499140" cy="2092881"/>
          </a:xfrm>
          <a:prstGeom prst="rect">
            <a:avLst/>
          </a:prstGeom>
          <a:noFill/>
        </p:spPr>
        <p:txBody>
          <a:bodyPr wrap="square" rtlCol="0">
            <a:spAutoFit/>
          </a:bodyPr>
          <a:lstStyle/>
          <a:p>
            <a:pPr marL="463550" indent="-344488">
              <a:spcBef>
                <a:spcPts val="300"/>
              </a:spcBef>
              <a:buFont typeface="Arial" panose="020B0604020202020204" pitchFamily="34" charset="0"/>
              <a:buChar char="•"/>
            </a:pPr>
            <a:r>
              <a:rPr lang="en-US" sz="2400" dirty="0" smtClean="0"/>
              <a:t>Students </a:t>
            </a:r>
            <a:r>
              <a:rPr lang="en-US" sz="2400" dirty="0"/>
              <a:t>with inadequate technology</a:t>
            </a:r>
          </a:p>
          <a:p>
            <a:pPr marL="463550" indent="-344488">
              <a:spcBef>
                <a:spcPts val="300"/>
              </a:spcBef>
              <a:buFont typeface="Arial" panose="020B0604020202020204" pitchFamily="34" charset="0"/>
              <a:buChar char="•"/>
            </a:pPr>
            <a:r>
              <a:rPr lang="en-US" sz="2400" dirty="0"/>
              <a:t>Special with special learning needs (e.g., IEP)</a:t>
            </a:r>
          </a:p>
          <a:p>
            <a:pPr marL="463550" indent="-344488">
              <a:spcBef>
                <a:spcPts val="300"/>
              </a:spcBef>
              <a:buFont typeface="Arial" panose="020B0604020202020204" pitchFamily="34" charset="0"/>
              <a:buChar char="•"/>
            </a:pPr>
            <a:r>
              <a:rPr lang="en-US" sz="2400" dirty="0"/>
              <a:t>Students learning English</a:t>
            </a:r>
          </a:p>
          <a:p>
            <a:pPr marL="463550" indent="-344488">
              <a:spcBef>
                <a:spcPts val="300"/>
              </a:spcBef>
              <a:buFont typeface="Arial" panose="020B0604020202020204" pitchFamily="34" charset="0"/>
              <a:buChar char="•"/>
            </a:pPr>
            <a:r>
              <a:rPr lang="en-US" sz="2400" dirty="0"/>
              <a:t>Students experiencing trauma</a:t>
            </a:r>
          </a:p>
          <a:p>
            <a:pPr marL="463550" indent="-344488">
              <a:spcBef>
                <a:spcPts val="300"/>
              </a:spcBef>
              <a:buFont typeface="Arial" panose="020B0604020202020204" pitchFamily="34" charset="0"/>
              <a:buChar char="•"/>
            </a:pPr>
            <a:r>
              <a:rPr lang="en-US" sz="2400" dirty="0"/>
              <a:t>Academically advanced students</a:t>
            </a:r>
          </a:p>
        </p:txBody>
      </p:sp>
      <p:sp>
        <p:nvSpPr>
          <p:cNvPr id="14" name="TextBox 13"/>
          <p:cNvSpPr txBox="1"/>
          <p:nvPr/>
        </p:nvSpPr>
        <p:spPr>
          <a:xfrm>
            <a:off x="7832977" y="4387953"/>
            <a:ext cx="2822093" cy="2092881"/>
          </a:xfrm>
          <a:prstGeom prst="rect">
            <a:avLst/>
          </a:prstGeom>
          <a:noFill/>
        </p:spPr>
        <p:txBody>
          <a:bodyPr wrap="square" rtlCol="0">
            <a:spAutoFit/>
          </a:bodyPr>
          <a:lstStyle/>
          <a:p>
            <a:pPr marL="119062">
              <a:spcBef>
                <a:spcPts val="300"/>
              </a:spcBef>
            </a:pPr>
            <a:r>
              <a:rPr lang="en-US" sz="2400" dirty="0">
                <a:solidFill>
                  <a:schemeClr val="tx1">
                    <a:lumMod val="95000"/>
                    <a:lumOff val="5000"/>
                  </a:schemeClr>
                </a:solidFill>
              </a:rPr>
              <a:t>39 pts (13</a:t>
            </a:r>
            <a:r>
              <a:rPr lang="en-US" sz="2400" dirty="0" smtClean="0">
                <a:solidFill>
                  <a:schemeClr val="tx1">
                    <a:lumMod val="95000"/>
                    <a:lumOff val="5000"/>
                  </a:schemeClr>
                </a:solidFill>
              </a:rPr>
              <a:t>% </a:t>
            </a:r>
            <a:r>
              <a:rPr lang="en-US" sz="2400" dirty="0">
                <a:solidFill>
                  <a:schemeClr val="tx1">
                    <a:lumMod val="95000"/>
                    <a:lumOff val="5000"/>
                  </a:schemeClr>
                </a:solidFill>
              </a:rPr>
              <a:t>to 52%)</a:t>
            </a:r>
          </a:p>
          <a:p>
            <a:pPr marL="119062">
              <a:spcBef>
                <a:spcPts val="300"/>
              </a:spcBef>
            </a:pPr>
            <a:r>
              <a:rPr lang="en-US" sz="2400" dirty="0">
                <a:solidFill>
                  <a:schemeClr val="tx1">
                    <a:lumMod val="95000"/>
                    <a:lumOff val="5000"/>
                  </a:schemeClr>
                </a:solidFill>
              </a:rPr>
              <a:t>33 pts (35% to 68%)</a:t>
            </a:r>
          </a:p>
          <a:p>
            <a:pPr marL="119062">
              <a:spcBef>
                <a:spcPts val="300"/>
              </a:spcBef>
            </a:pPr>
            <a:r>
              <a:rPr lang="en-US" sz="2400" dirty="0">
                <a:solidFill>
                  <a:schemeClr val="tx1">
                    <a:lumMod val="95000"/>
                    <a:lumOff val="5000"/>
                  </a:schemeClr>
                </a:solidFill>
              </a:rPr>
              <a:t>28 pts (32% to 60%)</a:t>
            </a:r>
          </a:p>
          <a:p>
            <a:pPr marL="119062">
              <a:spcBef>
                <a:spcPts val="300"/>
              </a:spcBef>
            </a:pPr>
            <a:r>
              <a:rPr lang="en-US" sz="2400" dirty="0">
                <a:solidFill>
                  <a:schemeClr val="tx1">
                    <a:lumMod val="95000"/>
                    <a:lumOff val="5000"/>
                  </a:schemeClr>
                </a:solidFill>
              </a:rPr>
              <a:t>27 pts (24% to 51%)</a:t>
            </a:r>
          </a:p>
          <a:p>
            <a:pPr marL="119062">
              <a:spcBef>
                <a:spcPts val="300"/>
              </a:spcBef>
            </a:pPr>
            <a:r>
              <a:rPr lang="en-US" sz="2400" dirty="0">
                <a:solidFill>
                  <a:schemeClr val="tx1">
                    <a:lumMod val="95000"/>
                    <a:lumOff val="5000"/>
                  </a:schemeClr>
                </a:solidFill>
              </a:rPr>
              <a:t>22 pts (50% to 71%)</a:t>
            </a:r>
          </a:p>
        </p:txBody>
      </p:sp>
      <p:sp>
        <p:nvSpPr>
          <p:cNvPr id="16" name="Down Arrow 15"/>
          <p:cNvSpPr/>
          <p:nvPr/>
        </p:nvSpPr>
        <p:spPr>
          <a:xfrm flipV="1">
            <a:off x="7738200" y="4495257"/>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V="1">
            <a:off x="7738196" y="4884012"/>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V="1">
            <a:off x="7738196" y="5285491"/>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V="1">
            <a:off x="7738196" y="5663330"/>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flipV="1">
            <a:off x="7738193" y="6088450"/>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17996" b="5062"/>
          <a:stretch/>
        </p:blipFill>
        <p:spPr>
          <a:xfrm>
            <a:off x="4312075" y="1598241"/>
            <a:ext cx="2643825" cy="2789712"/>
          </a:xfrm>
          <a:prstGeom prst="rect">
            <a:avLst/>
          </a:prstGeom>
        </p:spPr>
      </p:pic>
      <p:sp>
        <p:nvSpPr>
          <p:cNvPr id="2" name="TextBox 1"/>
          <p:cNvSpPr txBox="1"/>
          <p:nvPr/>
        </p:nvSpPr>
        <p:spPr>
          <a:xfrm>
            <a:off x="7097015" y="2693472"/>
            <a:ext cx="4294016" cy="1569660"/>
          </a:xfrm>
          <a:prstGeom prst="rect">
            <a:avLst/>
          </a:prstGeom>
          <a:noFill/>
        </p:spPr>
        <p:txBody>
          <a:bodyPr wrap="square" rtlCol="0">
            <a:spAutoFit/>
          </a:bodyPr>
          <a:lstStyle/>
          <a:p>
            <a:pPr algn="ctr"/>
            <a:r>
              <a:rPr lang="en-US" sz="3200" dirty="0" smtClean="0">
                <a:solidFill>
                  <a:srgbClr val="009EC3"/>
                </a:solidFill>
                <a:latin typeface="Bell MT" panose="02020503060305020303" pitchFamily="18" charset="0"/>
              </a:rPr>
              <a:t>Increased confidence instructing students from fall to spring!</a:t>
            </a:r>
            <a:endParaRPr lang="en-US" sz="3200" dirty="0">
              <a:solidFill>
                <a:srgbClr val="009EC3"/>
              </a:solidFill>
              <a:latin typeface="Bell MT" panose="02020503060305020303" pitchFamily="18" charset="0"/>
            </a:endParaRPr>
          </a:p>
        </p:txBody>
      </p:sp>
      <p:sp>
        <p:nvSpPr>
          <p:cNvPr id="12" name="TextBox 11"/>
          <p:cNvSpPr txBox="1"/>
          <p:nvPr/>
        </p:nvSpPr>
        <p:spPr>
          <a:xfrm rot="19392453">
            <a:off x="1619639" y="1411577"/>
            <a:ext cx="2509953" cy="1938992"/>
          </a:xfrm>
          <a:prstGeom prst="rect">
            <a:avLst/>
          </a:prstGeom>
          <a:noFill/>
        </p:spPr>
        <p:txBody>
          <a:bodyPr wrap="square" rtlCol="0">
            <a:spAutoFit/>
          </a:bodyPr>
          <a:lstStyle/>
          <a:p>
            <a:pPr algn="ctr"/>
            <a:r>
              <a:rPr lang="en-US" sz="4000" dirty="0" smtClean="0">
                <a:solidFill>
                  <a:srgbClr val="009EC3"/>
                </a:solidFill>
                <a:latin typeface="Bell MT" panose="02020503060305020303" pitchFamily="18" charset="0"/>
              </a:rPr>
              <a:t>Here comes the sun!!</a:t>
            </a:r>
            <a:endParaRPr lang="en-US" sz="4000" dirty="0">
              <a:solidFill>
                <a:srgbClr val="009EC3"/>
              </a:solidFill>
              <a:latin typeface="Bell MT" panose="02020503060305020303" pitchFamily="18" charset="0"/>
            </a:endParaRPr>
          </a:p>
        </p:txBody>
      </p:sp>
    </p:spTree>
    <p:extLst>
      <p:ext uri="{BB962C8B-B14F-4D97-AF65-F5344CB8AC3E}">
        <p14:creationId xmlns:p14="http://schemas.microsoft.com/office/powerpoint/2010/main" val="414196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9802"/>
            <a:ext cx="12192000" cy="707886"/>
          </a:xfrm>
          <a:prstGeom prst="rect">
            <a:avLst/>
          </a:prstGeom>
          <a:noFill/>
        </p:spPr>
        <p:txBody>
          <a:bodyPr wrap="square" rtlCol="0">
            <a:spAutoFit/>
          </a:bodyPr>
          <a:lstStyle/>
          <a:p>
            <a:pPr algn="ctr"/>
            <a:r>
              <a:rPr lang="en-US" sz="4000" b="1" dirty="0" smtClean="0">
                <a:solidFill>
                  <a:srgbClr val="000000"/>
                </a:solidFill>
                <a:latin typeface="+mj-lt"/>
              </a:rPr>
              <a:t>Change in WCSD Teacher Confidence</a:t>
            </a:r>
            <a:endParaRPr lang="en-US" sz="4000" b="1" dirty="0">
              <a:solidFill>
                <a:srgbClr val="000000"/>
              </a:solidFill>
              <a:latin typeface="+mj-lt"/>
            </a:endParaRPr>
          </a:p>
        </p:txBody>
      </p:sp>
      <p:graphicFrame>
        <p:nvGraphicFramePr>
          <p:cNvPr id="7" name="Chart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907470680"/>
              </p:ext>
            </p:extLst>
          </p:nvPr>
        </p:nvGraphicFramePr>
        <p:xfrm>
          <a:off x="266700" y="917688"/>
          <a:ext cx="11709400" cy="5699012"/>
        </p:xfrm>
        <a:graphic>
          <a:graphicData uri="http://schemas.openxmlformats.org/drawingml/2006/chart">
            <c:chart xmlns:c="http://schemas.openxmlformats.org/drawingml/2006/chart" xmlns:r="http://schemas.openxmlformats.org/officeDocument/2006/relationships" r:id="rId2"/>
          </a:graphicData>
        </a:graphic>
      </p:graphicFrame>
      <p:sp>
        <p:nvSpPr>
          <p:cNvPr id="8" name="Down Arrow 7"/>
          <p:cNvSpPr/>
          <p:nvPr/>
        </p:nvSpPr>
        <p:spPr>
          <a:xfrm flipV="1">
            <a:off x="4121619" y="4870020"/>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Down Arrow 8"/>
          <p:cNvSpPr/>
          <p:nvPr/>
        </p:nvSpPr>
        <p:spPr>
          <a:xfrm flipV="1">
            <a:off x="6242519" y="4870020"/>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Down Arrow 9"/>
          <p:cNvSpPr/>
          <p:nvPr/>
        </p:nvSpPr>
        <p:spPr>
          <a:xfrm flipV="1">
            <a:off x="8376119" y="4870019"/>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Down Arrow 10"/>
          <p:cNvSpPr/>
          <p:nvPr/>
        </p:nvSpPr>
        <p:spPr>
          <a:xfrm flipV="1">
            <a:off x="10522419" y="4870018"/>
            <a:ext cx="189561" cy="242161"/>
          </a:xfrm>
          <a:prstGeom prst="downArrow">
            <a:avLst/>
          </a:prstGeom>
          <a:solidFill>
            <a:srgbClr val="FFC000"/>
          </a:solidFill>
          <a:ln>
            <a:solidFill>
              <a:srgbClr val="DDB3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6077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DE5583-117E-4A89-B48C-F1DA2DCE9C15}"/>
              </a:ext>
            </a:extLst>
          </p:cNvPr>
          <p:cNvPicPr>
            <a:picLocks noChangeAspect="1"/>
          </p:cNvPicPr>
          <p:nvPr/>
        </p:nvPicPr>
        <p:blipFill rotWithShape="1">
          <a:blip r:embed="rId3"/>
          <a:srcRect t="47752" r="86200" b="23794"/>
          <a:stretch/>
        </p:blipFill>
        <p:spPr>
          <a:xfrm>
            <a:off x="-78" y="4558740"/>
            <a:ext cx="1083435" cy="1256514"/>
          </a:xfrm>
          <a:prstGeom prst="rect">
            <a:avLst/>
          </a:prstGeom>
        </p:spPr>
      </p:pic>
      <p:pic>
        <p:nvPicPr>
          <p:cNvPr id="15" name="Picture 14">
            <a:extLst>
              <a:ext uri="{FF2B5EF4-FFF2-40B4-BE49-F238E27FC236}">
                <a16:creationId xmlns:a16="http://schemas.microsoft.com/office/drawing/2014/main" id="{BBB6B974-4230-4DD6-A9CF-53424BCDCF03}"/>
              </a:ext>
            </a:extLst>
          </p:cNvPr>
          <p:cNvPicPr>
            <a:picLocks noChangeAspect="1"/>
          </p:cNvPicPr>
          <p:nvPr/>
        </p:nvPicPr>
        <p:blipFill rotWithShape="1">
          <a:blip r:embed="rId3"/>
          <a:srcRect t="75755" r="76628"/>
          <a:stretch/>
        </p:blipFill>
        <p:spPr>
          <a:xfrm>
            <a:off x="0" y="5787342"/>
            <a:ext cx="1834857" cy="1070658"/>
          </a:xfrm>
          <a:prstGeom prst="rect">
            <a:avLst/>
          </a:prstGeom>
        </p:spPr>
      </p:pic>
      <p:sp>
        <p:nvSpPr>
          <p:cNvPr id="2" name="Title 1">
            <a:extLst>
              <a:ext uri="{FF2B5EF4-FFF2-40B4-BE49-F238E27FC236}">
                <a16:creationId xmlns:a16="http://schemas.microsoft.com/office/drawing/2014/main" id="{37BD336A-10BB-4BB9-B5FE-4180D5744186}"/>
              </a:ext>
            </a:extLst>
          </p:cNvPr>
          <p:cNvSpPr>
            <a:spLocks noGrp="1"/>
          </p:cNvSpPr>
          <p:nvPr>
            <p:ph type="title"/>
          </p:nvPr>
        </p:nvSpPr>
        <p:spPr>
          <a:xfrm>
            <a:off x="-78" y="365125"/>
            <a:ext cx="12192078" cy="677621"/>
          </a:xfrm>
        </p:spPr>
        <p:txBody>
          <a:bodyPr>
            <a:noAutofit/>
          </a:bodyPr>
          <a:lstStyle/>
          <a:p>
            <a:pPr algn="ctr"/>
            <a:r>
              <a:rPr lang="en-US" sz="4000" b="1" dirty="0">
                <a:solidFill>
                  <a:schemeClr val="tx1">
                    <a:lumMod val="95000"/>
                    <a:lumOff val="5000"/>
                  </a:schemeClr>
                </a:solidFill>
              </a:rPr>
              <a:t>Summary of Key Findings</a:t>
            </a:r>
          </a:p>
        </p:txBody>
      </p:sp>
      <p:sp>
        <p:nvSpPr>
          <p:cNvPr id="7" name="Title 1">
            <a:extLst>
              <a:ext uri="{FF2B5EF4-FFF2-40B4-BE49-F238E27FC236}">
                <a16:creationId xmlns:a16="http://schemas.microsoft.com/office/drawing/2014/main" id="{7002061C-3D8F-44FD-9D49-EAB157A01F49}"/>
              </a:ext>
            </a:extLst>
          </p:cNvPr>
          <p:cNvSpPr txBox="1">
            <a:spLocks/>
          </p:cNvSpPr>
          <p:nvPr/>
        </p:nvSpPr>
        <p:spPr>
          <a:xfrm>
            <a:off x="0" y="-677621"/>
            <a:ext cx="12192078" cy="67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t>Summary of Key Points</a:t>
            </a:r>
          </a:p>
        </p:txBody>
      </p:sp>
      <p:sp>
        <p:nvSpPr>
          <p:cNvPr id="3" name="TextBox 2"/>
          <p:cNvSpPr txBox="1"/>
          <p:nvPr/>
        </p:nvSpPr>
        <p:spPr>
          <a:xfrm>
            <a:off x="1083357" y="1152886"/>
            <a:ext cx="10871219" cy="5124480"/>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US" sz="2800" dirty="0">
                <a:solidFill>
                  <a:srgbClr val="7030A0"/>
                </a:solidFill>
              </a:rPr>
              <a:t>Stress among all employees is higher compared to previous </a:t>
            </a:r>
            <a:r>
              <a:rPr lang="en-US" sz="2800" dirty="0" smtClean="0">
                <a:solidFill>
                  <a:srgbClr val="7030A0"/>
                </a:solidFill>
              </a:rPr>
              <a:t>years </a:t>
            </a:r>
            <a:r>
              <a:rPr lang="en-US" sz="2800" dirty="0">
                <a:solidFill>
                  <a:srgbClr val="7030A0"/>
                </a:solidFill>
              </a:rPr>
              <a:t>but </a:t>
            </a:r>
            <a:r>
              <a:rPr lang="en-US" sz="2800" dirty="0" smtClean="0">
                <a:solidFill>
                  <a:srgbClr val="7030A0"/>
                </a:solidFill>
              </a:rPr>
              <a:t>had </a:t>
            </a:r>
            <a:r>
              <a:rPr lang="en-US" sz="2800" dirty="0">
                <a:solidFill>
                  <a:srgbClr val="7030A0"/>
                </a:solidFill>
              </a:rPr>
              <a:t>diminished from fall 2020 to spring 2021. </a:t>
            </a:r>
            <a:endParaRPr lang="en-US" sz="2800" dirty="0" smtClean="0">
              <a:solidFill>
                <a:srgbClr val="7030A0"/>
              </a:solidFill>
            </a:endParaRPr>
          </a:p>
          <a:p>
            <a:pPr marL="741363" lvl="1" indent="-284163">
              <a:spcAft>
                <a:spcPts val="600"/>
              </a:spcAft>
              <a:buFont typeface="Arial" panose="020B0604020202020204" pitchFamily="34" charset="0"/>
              <a:buChar char="•"/>
            </a:pPr>
            <a:r>
              <a:rPr lang="en-US" sz="2400" dirty="0" smtClean="0">
                <a:solidFill>
                  <a:srgbClr val="7030A0"/>
                </a:solidFill>
              </a:rPr>
              <a:t>Teachers </a:t>
            </a:r>
            <a:r>
              <a:rPr lang="en-US" sz="2400" dirty="0">
                <a:solidFill>
                  <a:srgbClr val="7030A0"/>
                </a:solidFill>
              </a:rPr>
              <a:t>experience the highest levels of work </a:t>
            </a:r>
            <a:r>
              <a:rPr lang="en-US" sz="2400" dirty="0" smtClean="0">
                <a:solidFill>
                  <a:srgbClr val="7030A0"/>
                </a:solidFill>
              </a:rPr>
              <a:t>stress.</a:t>
            </a:r>
            <a:endParaRPr lang="en-US" sz="2400" dirty="0">
              <a:solidFill>
                <a:srgbClr val="7030A0"/>
              </a:solidFill>
            </a:endParaRPr>
          </a:p>
          <a:p>
            <a:pPr marL="342900" indent="-342900">
              <a:spcBef>
                <a:spcPts val="600"/>
              </a:spcBef>
              <a:spcAft>
                <a:spcPts val="600"/>
              </a:spcAft>
              <a:buFont typeface="+mj-lt"/>
              <a:buAutoNum type="arabicPeriod"/>
            </a:pPr>
            <a:r>
              <a:rPr lang="en-US" sz="2800" dirty="0" smtClean="0">
                <a:solidFill>
                  <a:schemeClr val="accent2">
                    <a:lumMod val="50000"/>
                  </a:schemeClr>
                </a:solidFill>
              </a:rPr>
              <a:t>Less </a:t>
            </a:r>
            <a:r>
              <a:rPr lang="en-US" sz="2800" dirty="0">
                <a:solidFill>
                  <a:schemeClr val="accent2">
                    <a:lumMod val="50000"/>
                  </a:schemeClr>
                </a:solidFill>
              </a:rPr>
              <a:t>than one-fifth (18%) of all employees feel </a:t>
            </a:r>
            <a:r>
              <a:rPr lang="en-US" sz="2800" dirty="0" smtClean="0">
                <a:solidFill>
                  <a:schemeClr val="accent2">
                    <a:lumMod val="50000"/>
                  </a:schemeClr>
                </a:solidFill>
              </a:rPr>
              <a:t>“quite” </a:t>
            </a:r>
            <a:r>
              <a:rPr lang="en-US" sz="2800" dirty="0">
                <a:solidFill>
                  <a:schemeClr val="accent2">
                    <a:lumMod val="50000"/>
                  </a:schemeClr>
                </a:solidFill>
              </a:rPr>
              <a:t>or </a:t>
            </a:r>
            <a:r>
              <a:rPr lang="en-US" sz="2800" dirty="0" smtClean="0">
                <a:solidFill>
                  <a:schemeClr val="accent2">
                    <a:lumMod val="50000"/>
                  </a:schemeClr>
                </a:solidFill>
              </a:rPr>
              <a:t>“extremely” </a:t>
            </a:r>
            <a:r>
              <a:rPr lang="en-US" sz="2800" dirty="0">
                <a:solidFill>
                  <a:schemeClr val="accent2">
                    <a:lumMod val="50000"/>
                  </a:schemeClr>
                </a:solidFill>
              </a:rPr>
              <a:t>optimistic about the direction the WCSD is headed. </a:t>
            </a:r>
            <a:endParaRPr lang="en-US" sz="2800" dirty="0" smtClean="0">
              <a:solidFill>
                <a:schemeClr val="accent2">
                  <a:lumMod val="50000"/>
                </a:schemeClr>
              </a:solidFill>
            </a:endParaRPr>
          </a:p>
          <a:p>
            <a:pPr marL="342900" indent="-342900">
              <a:spcBef>
                <a:spcPts val="600"/>
              </a:spcBef>
              <a:spcAft>
                <a:spcPts val="600"/>
              </a:spcAft>
              <a:buFont typeface="+mj-lt"/>
              <a:buAutoNum type="arabicPeriod"/>
            </a:pPr>
            <a:r>
              <a:rPr lang="en-US" sz="2800" dirty="0" smtClean="0">
                <a:solidFill>
                  <a:srgbClr val="0070C0"/>
                </a:solidFill>
              </a:rPr>
              <a:t>C</a:t>
            </a:r>
            <a:r>
              <a:rPr lang="en-US" sz="2800" dirty="0" smtClean="0">
                <a:solidFill>
                  <a:srgbClr val="0070C0"/>
                </a:solidFill>
              </a:rPr>
              <a:t>oncern about academic </a:t>
            </a:r>
            <a:r>
              <a:rPr lang="en-US" sz="2800" dirty="0">
                <a:solidFill>
                  <a:srgbClr val="0070C0"/>
                </a:solidFill>
              </a:rPr>
              <a:t>growth, social-emotional well-being, peer relationships, relationships with adults, </a:t>
            </a:r>
            <a:r>
              <a:rPr lang="en-US" sz="2800" dirty="0" smtClean="0">
                <a:solidFill>
                  <a:srgbClr val="0070C0"/>
                </a:solidFill>
              </a:rPr>
              <a:t>&amp; access </a:t>
            </a:r>
            <a:r>
              <a:rPr lang="en-US" sz="2800" dirty="0">
                <a:solidFill>
                  <a:srgbClr val="0070C0"/>
                </a:solidFill>
              </a:rPr>
              <a:t>to </a:t>
            </a:r>
            <a:r>
              <a:rPr lang="en-US" sz="2800" dirty="0" smtClean="0">
                <a:solidFill>
                  <a:srgbClr val="0070C0"/>
                </a:solidFill>
              </a:rPr>
              <a:t>technology decreased over time; however,</a:t>
            </a:r>
            <a:r>
              <a:rPr lang="en-US" sz="2800" dirty="0" smtClean="0">
                <a:solidFill>
                  <a:srgbClr val="0070C0"/>
                </a:solidFill>
              </a:rPr>
              <a:t> </a:t>
            </a:r>
            <a:endParaRPr lang="en-US" sz="2800" dirty="0" smtClean="0">
              <a:solidFill>
                <a:srgbClr val="0070C0"/>
              </a:solidFill>
            </a:endParaRPr>
          </a:p>
          <a:p>
            <a:pPr marL="741363" lvl="1" indent="-284163">
              <a:spcAft>
                <a:spcPts val="600"/>
              </a:spcAft>
              <a:buFont typeface="Arial" panose="020B0604020202020204" pitchFamily="34" charset="0"/>
              <a:buChar char="•"/>
            </a:pPr>
            <a:r>
              <a:rPr lang="en-US" sz="2400" dirty="0" smtClean="0">
                <a:solidFill>
                  <a:srgbClr val="0070C0"/>
                </a:solidFill>
              </a:rPr>
              <a:t>concern for student </a:t>
            </a:r>
            <a:r>
              <a:rPr lang="en-US" sz="2400" dirty="0">
                <a:solidFill>
                  <a:srgbClr val="0070C0"/>
                </a:solidFill>
              </a:rPr>
              <a:t>behavior </a:t>
            </a:r>
            <a:r>
              <a:rPr lang="en-US" sz="2400" dirty="0" smtClean="0">
                <a:solidFill>
                  <a:srgbClr val="0070C0"/>
                </a:solidFill>
              </a:rPr>
              <a:t>increased from 29% to 42% over the same period. </a:t>
            </a:r>
            <a:endParaRPr lang="en-US" sz="2800" dirty="0">
              <a:solidFill>
                <a:srgbClr val="0070C0"/>
              </a:solidFill>
            </a:endParaRPr>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419268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DE5583-117E-4A89-B48C-F1DA2DCE9C15}"/>
              </a:ext>
            </a:extLst>
          </p:cNvPr>
          <p:cNvPicPr>
            <a:picLocks noChangeAspect="1"/>
          </p:cNvPicPr>
          <p:nvPr/>
        </p:nvPicPr>
        <p:blipFill rotWithShape="1">
          <a:blip r:embed="rId3"/>
          <a:srcRect t="47752" r="86200" b="23794"/>
          <a:stretch/>
        </p:blipFill>
        <p:spPr>
          <a:xfrm>
            <a:off x="-78" y="4558740"/>
            <a:ext cx="1083435" cy="1256514"/>
          </a:xfrm>
          <a:prstGeom prst="rect">
            <a:avLst/>
          </a:prstGeom>
        </p:spPr>
      </p:pic>
      <p:pic>
        <p:nvPicPr>
          <p:cNvPr id="15" name="Picture 14">
            <a:extLst>
              <a:ext uri="{FF2B5EF4-FFF2-40B4-BE49-F238E27FC236}">
                <a16:creationId xmlns:a16="http://schemas.microsoft.com/office/drawing/2014/main" id="{BBB6B974-4230-4DD6-A9CF-53424BCDCF03}"/>
              </a:ext>
            </a:extLst>
          </p:cNvPr>
          <p:cNvPicPr>
            <a:picLocks noChangeAspect="1"/>
          </p:cNvPicPr>
          <p:nvPr/>
        </p:nvPicPr>
        <p:blipFill rotWithShape="1">
          <a:blip r:embed="rId3"/>
          <a:srcRect t="75755" r="76628"/>
          <a:stretch/>
        </p:blipFill>
        <p:spPr>
          <a:xfrm>
            <a:off x="0" y="5787342"/>
            <a:ext cx="1834857" cy="1070658"/>
          </a:xfrm>
          <a:prstGeom prst="rect">
            <a:avLst/>
          </a:prstGeom>
        </p:spPr>
      </p:pic>
      <p:sp>
        <p:nvSpPr>
          <p:cNvPr id="2" name="Title 1">
            <a:extLst>
              <a:ext uri="{FF2B5EF4-FFF2-40B4-BE49-F238E27FC236}">
                <a16:creationId xmlns:a16="http://schemas.microsoft.com/office/drawing/2014/main" id="{37BD336A-10BB-4BB9-B5FE-4180D5744186}"/>
              </a:ext>
            </a:extLst>
          </p:cNvPr>
          <p:cNvSpPr>
            <a:spLocks noGrp="1"/>
          </p:cNvSpPr>
          <p:nvPr>
            <p:ph type="title"/>
          </p:nvPr>
        </p:nvSpPr>
        <p:spPr>
          <a:xfrm>
            <a:off x="-78" y="365125"/>
            <a:ext cx="12192078" cy="677621"/>
          </a:xfrm>
        </p:spPr>
        <p:txBody>
          <a:bodyPr>
            <a:noAutofit/>
          </a:bodyPr>
          <a:lstStyle/>
          <a:p>
            <a:pPr algn="ctr"/>
            <a:r>
              <a:rPr lang="en-US" sz="4000" b="1" dirty="0">
                <a:solidFill>
                  <a:schemeClr val="tx1">
                    <a:lumMod val="95000"/>
                    <a:lumOff val="5000"/>
                  </a:schemeClr>
                </a:solidFill>
              </a:rPr>
              <a:t>Thank you!</a:t>
            </a:r>
          </a:p>
        </p:txBody>
      </p:sp>
      <p:sp>
        <p:nvSpPr>
          <p:cNvPr id="7" name="Title 1">
            <a:extLst>
              <a:ext uri="{FF2B5EF4-FFF2-40B4-BE49-F238E27FC236}">
                <a16:creationId xmlns:a16="http://schemas.microsoft.com/office/drawing/2014/main" id="{7002061C-3D8F-44FD-9D49-EAB157A01F49}"/>
              </a:ext>
            </a:extLst>
          </p:cNvPr>
          <p:cNvSpPr txBox="1">
            <a:spLocks/>
          </p:cNvSpPr>
          <p:nvPr/>
        </p:nvSpPr>
        <p:spPr>
          <a:xfrm>
            <a:off x="0" y="-677621"/>
            <a:ext cx="12192078" cy="67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t>Resources &amp; Contacts</a:t>
            </a:r>
          </a:p>
        </p:txBody>
      </p:sp>
    </p:spTree>
    <p:extLst>
      <p:ext uri="{BB962C8B-B14F-4D97-AF65-F5344CB8AC3E}">
        <p14:creationId xmlns:p14="http://schemas.microsoft.com/office/powerpoint/2010/main" val="74799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10A4-21A2-4B16-825F-4921D6DFA5AA}"/>
              </a:ext>
            </a:extLst>
          </p:cNvPr>
          <p:cNvSpPr>
            <a:spLocks noGrp="1"/>
          </p:cNvSpPr>
          <p:nvPr>
            <p:ph type="title"/>
          </p:nvPr>
        </p:nvSpPr>
        <p:spPr>
          <a:xfrm>
            <a:off x="677663" y="365125"/>
            <a:ext cx="10836674" cy="1032357"/>
          </a:xfrm>
        </p:spPr>
        <p:txBody>
          <a:bodyPr>
            <a:normAutofit/>
          </a:bodyPr>
          <a:lstStyle/>
          <a:p>
            <a:r>
              <a:rPr lang="en-US" sz="4000" b="1" dirty="0">
                <a:solidFill>
                  <a:schemeClr val="bg2">
                    <a:lumMod val="10000"/>
                  </a:schemeClr>
                </a:solidFill>
              </a:rPr>
              <a:t>Survey Overview</a:t>
            </a:r>
          </a:p>
        </p:txBody>
      </p:sp>
      <p:sp>
        <p:nvSpPr>
          <p:cNvPr id="3" name="TextBox 2">
            <a:extLst>
              <a:ext uri="{FF2B5EF4-FFF2-40B4-BE49-F238E27FC236}">
                <a16:creationId xmlns:a16="http://schemas.microsoft.com/office/drawing/2014/main" id="{7EEADDB5-5C68-4FC8-9EBB-A5C8EB133399}"/>
              </a:ext>
            </a:extLst>
          </p:cNvPr>
          <p:cNvSpPr txBox="1"/>
          <p:nvPr/>
        </p:nvSpPr>
        <p:spPr>
          <a:xfrm>
            <a:off x="1736745" y="1598876"/>
            <a:ext cx="3975854" cy="584775"/>
          </a:xfrm>
          <a:prstGeom prst="rect">
            <a:avLst/>
          </a:prstGeom>
          <a:noFill/>
        </p:spPr>
        <p:txBody>
          <a:bodyPr wrap="square" lIns="91440" tIns="45720" rIns="91440" bIns="45720" rtlCol="0" anchor="t">
            <a:spAutoFit/>
          </a:bodyPr>
          <a:lstStyle/>
          <a:p>
            <a:r>
              <a:rPr lang="en-US" sz="3200" b="1" dirty="0">
                <a:solidFill>
                  <a:srgbClr val="85AD07"/>
                </a:solidFill>
              </a:rPr>
              <a:t>1,654</a:t>
            </a:r>
            <a:r>
              <a:rPr lang="en-US" sz="2800" dirty="0">
                <a:solidFill>
                  <a:schemeClr val="bg2">
                    <a:lumMod val="10000"/>
                  </a:schemeClr>
                </a:solidFill>
              </a:rPr>
              <a:t> responses</a:t>
            </a:r>
          </a:p>
        </p:txBody>
      </p:sp>
      <p:sp>
        <p:nvSpPr>
          <p:cNvPr id="4" name="TextBox 3">
            <a:extLst>
              <a:ext uri="{FF2B5EF4-FFF2-40B4-BE49-F238E27FC236}">
                <a16:creationId xmlns:a16="http://schemas.microsoft.com/office/drawing/2014/main" id="{3A624DFC-7725-4363-8052-2322F8A0F6DE}"/>
              </a:ext>
            </a:extLst>
          </p:cNvPr>
          <p:cNvSpPr txBox="1"/>
          <p:nvPr/>
        </p:nvSpPr>
        <p:spPr>
          <a:xfrm>
            <a:off x="1681200" y="4533945"/>
            <a:ext cx="3653247" cy="954107"/>
          </a:xfrm>
          <a:prstGeom prst="rect">
            <a:avLst/>
          </a:prstGeom>
          <a:noFill/>
        </p:spPr>
        <p:txBody>
          <a:bodyPr wrap="square" rtlCol="0">
            <a:spAutoFit/>
          </a:bodyPr>
          <a:lstStyle/>
          <a:p>
            <a:r>
              <a:rPr lang="en-US" sz="2800" dirty="0">
                <a:solidFill>
                  <a:schemeClr val="bg2">
                    <a:lumMod val="10000"/>
                  </a:schemeClr>
                </a:solidFill>
              </a:rPr>
              <a:t>Measure change from Fall 2020 to Spring 2021</a:t>
            </a:r>
            <a:endParaRPr lang="en-US" sz="1200" dirty="0">
              <a:solidFill>
                <a:schemeClr val="bg2">
                  <a:lumMod val="1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0358D0C-3C2E-4009-AA11-527C5B5A05AF}"/>
              </a:ext>
            </a:extLst>
          </p:cNvPr>
          <p:cNvSpPr txBox="1"/>
          <p:nvPr/>
        </p:nvSpPr>
        <p:spPr>
          <a:xfrm>
            <a:off x="1736745" y="3232228"/>
            <a:ext cx="3469989" cy="523220"/>
          </a:xfrm>
          <a:prstGeom prst="rect">
            <a:avLst/>
          </a:prstGeom>
          <a:noFill/>
        </p:spPr>
        <p:txBody>
          <a:bodyPr wrap="square" rtlCol="0">
            <a:spAutoFit/>
          </a:bodyPr>
          <a:lstStyle/>
          <a:p>
            <a:r>
              <a:rPr lang="en-US" sz="2800" dirty="0"/>
              <a:t>May 27</a:t>
            </a:r>
            <a:r>
              <a:rPr lang="en-US" sz="2800" baseline="30000" dirty="0"/>
              <a:t>th</a:t>
            </a:r>
            <a:r>
              <a:rPr lang="en-US" sz="2800" dirty="0"/>
              <a:t>      June 7</a:t>
            </a:r>
            <a:r>
              <a:rPr lang="en-US" sz="2800" baseline="30000" dirty="0"/>
              <a:t>th</a:t>
            </a:r>
            <a:endParaRPr lang="en-US" sz="2800" dirty="0"/>
          </a:p>
        </p:txBody>
      </p:sp>
      <p:sp>
        <p:nvSpPr>
          <p:cNvPr id="6" name="TextBox 5">
            <a:extLst>
              <a:ext uri="{FF2B5EF4-FFF2-40B4-BE49-F238E27FC236}">
                <a16:creationId xmlns:a16="http://schemas.microsoft.com/office/drawing/2014/main" id="{FBFD235A-3619-49C1-AD04-4098BA1507F9}"/>
              </a:ext>
            </a:extLst>
          </p:cNvPr>
          <p:cNvSpPr txBox="1"/>
          <p:nvPr/>
        </p:nvSpPr>
        <p:spPr>
          <a:xfrm>
            <a:off x="1868573" y="2084300"/>
            <a:ext cx="3605214" cy="830997"/>
          </a:xfrm>
          <a:prstGeom prst="rect">
            <a:avLst/>
          </a:prstGeom>
          <a:noFill/>
        </p:spPr>
        <p:txBody>
          <a:bodyPr wrap="square" rtlCol="0">
            <a:spAutoFit/>
          </a:bodyPr>
          <a:lstStyle/>
          <a:p>
            <a:r>
              <a:rPr lang="en-US" sz="2400" i="1" dirty="0"/>
              <a:t>Random sample </a:t>
            </a:r>
            <a:r>
              <a:rPr lang="en-US" sz="2400" dirty="0"/>
              <a:t>of all staff to reduce survey overload</a:t>
            </a:r>
          </a:p>
        </p:txBody>
      </p:sp>
      <p:grpSp>
        <p:nvGrpSpPr>
          <p:cNvPr id="8" name="Group 7">
            <a:extLst>
              <a:ext uri="{FF2B5EF4-FFF2-40B4-BE49-F238E27FC236}">
                <a16:creationId xmlns:a16="http://schemas.microsoft.com/office/drawing/2014/main" id="{F6BB3323-B096-49D8-85A3-074E3BA605F0}"/>
              </a:ext>
            </a:extLst>
          </p:cNvPr>
          <p:cNvGrpSpPr/>
          <p:nvPr/>
        </p:nvGrpSpPr>
        <p:grpSpPr>
          <a:xfrm>
            <a:off x="530481" y="1768152"/>
            <a:ext cx="1057166" cy="830997"/>
            <a:chOff x="411480" y="3813048"/>
            <a:chExt cx="1091184" cy="940262"/>
          </a:xfrm>
        </p:grpSpPr>
        <p:sp>
          <p:nvSpPr>
            <p:cNvPr id="9" name="Oval Callout 2">
              <a:extLst>
                <a:ext uri="{FF2B5EF4-FFF2-40B4-BE49-F238E27FC236}">
                  <a16:creationId xmlns:a16="http://schemas.microsoft.com/office/drawing/2014/main" id="{83D4CAE4-632D-46DE-841D-CC8F3F78EF78}"/>
                </a:ext>
              </a:extLst>
            </p:cNvPr>
            <p:cNvSpPr/>
            <p:nvPr/>
          </p:nvSpPr>
          <p:spPr>
            <a:xfrm>
              <a:off x="411480" y="3813048"/>
              <a:ext cx="786384" cy="635462"/>
            </a:xfrm>
            <a:prstGeom prst="wedgeEllipseCallout">
              <a:avLst/>
            </a:prstGeom>
            <a:solidFill>
              <a:schemeClr val="bg1"/>
            </a:solidFill>
            <a:ln w="28575">
              <a:solidFill>
                <a:srgbClr val="185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14">
              <a:extLst>
                <a:ext uri="{FF2B5EF4-FFF2-40B4-BE49-F238E27FC236}">
                  <a16:creationId xmlns:a16="http://schemas.microsoft.com/office/drawing/2014/main" id="{57607DC4-F4B1-485D-A3DB-2224E38EA559}"/>
                </a:ext>
              </a:extLst>
            </p:cNvPr>
            <p:cNvSpPr/>
            <p:nvPr/>
          </p:nvSpPr>
          <p:spPr>
            <a:xfrm>
              <a:off x="716280" y="4117848"/>
              <a:ext cx="786384" cy="635462"/>
            </a:xfrm>
            <a:prstGeom prst="wedgeEllipseCallout">
              <a:avLst>
                <a:gd name="adj1" fmla="val 28004"/>
                <a:gd name="adj2" fmla="val 58183"/>
              </a:avLst>
            </a:prstGeom>
            <a:solidFill>
              <a:schemeClr val="bg1"/>
            </a:solidFill>
            <a:ln w="28575">
              <a:solidFill>
                <a:srgbClr val="185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1CA7E0B-E5C3-42CF-AC85-9DAD071F57B9}"/>
                </a:ext>
              </a:extLst>
            </p:cNvPr>
            <p:cNvCxnSpPr/>
            <p:nvPr/>
          </p:nvCxnSpPr>
          <p:spPr>
            <a:xfrm flipV="1">
              <a:off x="893960" y="4337502"/>
              <a:ext cx="407893" cy="8196"/>
            </a:xfrm>
            <a:prstGeom prst="line">
              <a:avLst/>
            </a:prstGeom>
            <a:ln w="2857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D73CCC-D5FD-4455-B275-2523A9A05D96}"/>
                </a:ext>
              </a:extLst>
            </p:cNvPr>
            <p:cNvCxnSpPr/>
            <p:nvPr/>
          </p:nvCxnSpPr>
          <p:spPr>
            <a:xfrm flipV="1">
              <a:off x="905525" y="4495818"/>
              <a:ext cx="407893" cy="8196"/>
            </a:xfrm>
            <a:prstGeom prst="line">
              <a:avLst/>
            </a:prstGeom>
            <a:ln w="2857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C4A3716B-7D8A-42F6-BD41-5F8BB083990F}"/>
              </a:ext>
            </a:extLst>
          </p:cNvPr>
          <p:cNvCxnSpPr>
            <a:cxnSpLocks/>
          </p:cNvCxnSpPr>
          <p:nvPr/>
        </p:nvCxnSpPr>
        <p:spPr>
          <a:xfrm>
            <a:off x="5557581" y="1488346"/>
            <a:ext cx="0" cy="406414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F537987E-914A-451B-8A3D-E438869AF6CC}"/>
              </a:ext>
            </a:extLst>
          </p:cNvPr>
          <p:cNvCxnSpPr>
            <a:cxnSpLocks/>
          </p:cNvCxnSpPr>
          <p:nvPr/>
        </p:nvCxnSpPr>
        <p:spPr>
          <a:xfrm>
            <a:off x="3178214" y="3520420"/>
            <a:ext cx="329610"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grpSp>
        <p:nvGrpSpPr>
          <p:cNvPr id="21" name="Graphic 19" descr="Daily calendar">
            <a:extLst>
              <a:ext uri="{FF2B5EF4-FFF2-40B4-BE49-F238E27FC236}">
                <a16:creationId xmlns:a16="http://schemas.microsoft.com/office/drawing/2014/main" id="{C230406A-301A-4AA2-AEFA-6D8ED3969811}"/>
              </a:ext>
            </a:extLst>
          </p:cNvPr>
          <p:cNvGrpSpPr/>
          <p:nvPr/>
        </p:nvGrpSpPr>
        <p:grpSpPr>
          <a:xfrm>
            <a:off x="608558" y="3080078"/>
            <a:ext cx="901013" cy="880683"/>
            <a:chOff x="887063" y="4417612"/>
            <a:chExt cx="792000" cy="792000"/>
          </a:xfrm>
          <a:solidFill>
            <a:srgbClr val="024B78"/>
          </a:solidFill>
        </p:grpSpPr>
        <p:sp>
          <p:nvSpPr>
            <p:cNvPr id="22" name="Freeform: Shape 21">
              <a:extLst>
                <a:ext uri="{FF2B5EF4-FFF2-40B4-BE49-F238E27FC236}">
                  <a16:creationId xmlns:a16="http://schemas.microsoft.com/office/drawing/2014/main" id="{1C3042F4-6ACC-48FC-B6C9-F75F16081C73}"/>
                </a:ext>
              </a:extLst>
            </p:cNvPr>
            <p:cNvSpPr/>
            <p:nvPr/>
          </p:nvSpPr>
          <p:spPr>
            <a:xfrm>
              <a:off x="887063" y="4417612"/>
              <a:ext cx="792000" cy="792000"/>
            </a:xfrm>
            <a:custGeom>
              <a:avLst/>
              <a:gdLst>
                <a:gd name="connsiteX0" fmla="*/ 628941 w 792000"/>
                <a:gd name="connsiteY0" fmla="*/ 69882 h 792000"/>
                <a:gd name="connsiteX1" fmla="*/ 628941 w 792000"/>
                <a:gd name="connsiteY1" fmla="*/ 11647 h 792000"/>
                <a:gd name="connsiteX2" fmla="*/ 617294 w 792000"/>
                <a:gd name="connsiteY2" fmla="*/ 0 h 792000"/>
                <a:gd name="connsiteX3" fmla="*/ 605647 w 792000"/>
                <a:gd name="connsiteY3" fmla="*/ 11647 h 792000"/>
                <a:gd name="connsiteX4" fmla="*/ 605647 w 792000"/>
                <a:gd name="connsiteY4" fmla="*/ 69882 h 792000"/>
                <a:gd name="connsiteX5" fmla="*/ 186353 w 792000"/>
                <a:gd name="connsiteY5" fmla="*/ 69882 h 792000"/>
                <a:gd name="connsiteX6" fmla="*/ 186353 w 792000"/>
                <a:gd name="connsiteY6" fmla="*/ 11647 h 792000"/>
                <a:gd name="connsiteX7" fmla="*/ 174706 w 792000"/>
                <a:gd name="connsiteY7" fmla="*/ 0 h 792000"/>
                <a:gd name="connsiteX8" fmla="*/ 163059 w 792000"/>
                <a:gd name="connsiteY8" fmla="*/ 11647 h 792000"/>
                <a:gd name="connsiteX9" fmla="*/ 163059 w 792000"/>
                <a:gd name="connsiteY9" fmla="*/ 69882 h 792000"/>
                <a:gd name="connsiteX10" fmla="*/ 0 w 792000"/>
                <a:gd name="connsiteY10" fmla="*/ 69882 h 792000"/>
                <a:gd name="connsiteX11" fmla="*/ 0 w 792000"/>
                <a:gd name="connsiteY11" fmla="*/ 792000 h 792000"/>
                <a:gd name="connsiteX12" fmla="*/ 792000 w 792000"/>
                <a:gd name="connsiteY12" fmla="*/ 792000 h 792000"/>
                <a:gd name="connsiteX13" fmla="*/ 792000 w 792000"/>
                <a:gd name="connsiteY13" fmla="*/ 69882 h 792000"/>
                <a:gd name="connsiteX14" fmla="*/ 768706 w 792000"/>
                <a:gd name="connsiteY14" fmla="*/ 768706 h 792000"/>
                <a:gd name="connsiteX15" fmla="*/ 23294 w 792000"/>
                <a:gd name="connsiteY15" fmla="*/ 768706 h 792000"/>
                <a:gd name="connsiteX16" fmla="*/ 23294 w 792000"/>
                <a:gd name="connsiteY16" fmla="*/ 256235 h 792000"/>
                <a:gd name="connsiteX17" fmla="*/ 768706 w 792000"/>
                <a:gd name="connsiteY17" fmla="*/ 256235 h 792000"/>
                <a:gd name="connsiteX18" fmla="*/ 23294 w 792000"/>
                <a:gd name="connsiteY18" fmla="*/ 232941 h 792000"/>
                <a:gd name="connsiteX19" fmla="*/ 23294 w 792000"/>
                <a:gd name="connsiteY19" fmla="*/ 93177 h 792000"/>
                <a:gd name="connsiteX20" fmla="*/ 163059 w 792000"/>
                <a:gd name="connsiteY20" fmla="*/ 93177 h 792000"/>
                <a:gd name="connsiteX21" fmla="*/ 163059 w 792000"/>
                <a:gd name="connsiteY21" fmla="*/ 139765 h 792000"/>
                <a:gd name="connsiteX22" fmla="*/ 174706 w 792000"/>
                <a:gd name="connsiteY22" fmla="*/ 151412 h 792000"/>
                <a:gd name="connsiteX23" fmla="*/ 186353 w 792000"/>
                <a:gd name="connsiteY23" fmla="*/ 139765 h 792000"/>
                <a:gd name="connsiteX24" fmla="*/ 186353 w 792000"/>
                <a:gd name="connsiteY24" fmla="*/ 93177 h 792000"/>
                <a:gd name="connsiteX25" fmla="*/ 605647 w 792000"/>
                <a:gd name="connsiteY25" fmla="*/ 93177 h 792000"/>
                <a:gd name="connsiteX26" fmla="*/ 605647 w 792000"/>
                <a:gd name="connsiteY26" fmla="*/ 139765 h 792000"/>
                <a:gd name="connsiteX27" fmla="*/ 617294 w 792000"/>
                <a:gd name="connsiteY27" fmla="*/ 151412 h 792000"/>
                <a:gd name="connsiteX28" fmla="*/ 628941 w 792000"/>
                <a:gd name="connsiteY28" fmla="*/ 139765 h 792000"/>
                <a:gd name="connsiteX29" fmla="*/ 628941 w 792000"/>
                <a:gd name="connsiteY29" fmla="*/ 93177 h 792000"/>
                <a:gd name="connsiteX30" fmla="*/ 768706 w 792000"/>
                <a:gd name="connsiteY30" fmla="*/ 93177 h 792000"/>
                <a:gd name="connsiteX31" fmla="*/ 768706 w 792000"/>
                <a:gd name="connsiteY31" fmla="*/ 232941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000" h="792000">
                  <a:moveTo>
                    <a:pt x="628941" y="69882"/>
                  </a:moveTo>
                  <a:lnTo>
                    <a:pt x="628941" y="11647"/>
                  </a:lnTo>
                  <a:cubicBezTo>
                    <a:pt x="628941" y="5214"/>
                    <a:pt x="623727" y="0"/>
                    <a:pt x="617294" y="0"/>
                  </a:cubicBezTo>
                  <a:cubicBezTo>
                    <a:pt x="610862" y="0"/>
                    <a:pt x="605647" y="5214"/>
                    <a:pt x="605647" y="11647"/>
                  </a:cubicBezTo>
                  <a:lnTo>
                    <a:pt x="605647" y="69882"/>
                  </a:lnTo>
                  <a:lnTo>
                    <a:pt x="186353" y="69882"/>
                  </a:lnTo>
                  <a:lnTo>
                    <a:pt x="186353" y="11647"/>
                  </a:lnTo>
                  <a:cubicBezTo>
                    <a:pt x="186353" y="5214"/>
                    <a:pt x="181139" y="0"/>
                    <a:pt x="174706" y="0"/>
                  </a:cubicBezTo>
                  <a:cubicBezTo>
                    <a:pt x="168273" y="0"/>
                    <a:pt x="163059" y="5214"/>
                    <a:pt x="163059" y="11647"/>
                  </a:cubicBezTo>
                  <a:lnTo>
                    <a:pt x="163059" y="69882"/>
                  </a:lnTo>
                  <a:lnTo>
                    <a:pt x="0" y="69882"/>
                  </a:lnTo>
                  <a:lnTo>
                    <a:pt x="0" y="792000"/>
                  </a:lnTo>
                  <a:lnTo>
                    <a:pt x="792000" y="792000"/>
                  </a:lnTo>
                  <a:lnTo>
                    <a:pt x="792000" y="69882"/>
                  </a:lnTo>
                  <a:close/>
                  <a:moveTo>
                    <a:pt x="768706" y="768706"/>
                  </a:moveTo>
                  <a:lnTo>
                    <a:pt x="23294" y="768706"/>
                  </a:lnTo>
                  <a:lnTo>
                    <a:pt x="23294" y="256235"/>
                  </a:lnTo>
                  <a:lnTo>
                    <a:pt x="768706" y="256235"/>
                  </a:lnTo>
                  <a:close/>
                  <a:moveTo>
                    <a:pt x="23294" y="232941"/>
                  </a:moveTo>
                  <a:lnTo>
                    <a:pt x="23294" y="93177"/>
                  </a:lnTo>
                  <a:lnTo>
                    <a:pt x="163059" y="93177"/>
                  </a:lnTo>
                  <a:lnTo>
                    <a:pt x="163059" y="139765"/>
                  </a:lnTo>
                  <a:cubicBezTo>
                    <a:pt x="163059" y="146197"/>
                    <a:pt x="168273" y="151412"/>
                    <a:pt x="174706" y="151412"/>
                  </a:cubicBezTo>
                  <a:cubicBezTo>
                    <a:pt x="181139" y="151412"/>
                    <a:pt x="186353" y="146197"/>
                    <a:pt x="186353" y="139765"/>
                  </a:cubicBezTo>
                  <a:lnTo>
                    <a:pt x="186353" y="93177"/>
                  </a:lnTo>
                  <a:lnTo>
                    <a:pt x="605647" y="93177"/>
                  </a:lnTo>
                  <a:lnTo>
                    <a:pt x="605647" y="139765"/>
                  </a:lnTo>
                  <a:cubicBezTo>
                    <a:pt x="605647" y="146197"/>
                    <a:pt x="610862" y="151412"/>
                    <a:pt x="617294" y="151412"/>
                  </a:cubicBezTo>
                  <a:cubicBezTo>
                    <a:pt x="623727" y="151412"/>
                    <a:pt x="628941" y="146197"/>
                    <a:pt x="628941" y="139765"/>
                  </a:cubicBezTo>
                  <a:lnTo>
                    <a:pt x="628941" y="93177"/>
                  </a:lnTo>
                  <a:lnTo>
                    <a:pt x="768706" y="93177"/>
                  </a:lnTo>
                  <a:lnTo>
                    <a:pt x="768706" y="232941"/>
                  </a:lnTo>
                  <a:close/>
                </a:path>
              </a:pathLst>
            </a:custGeom>
            <a:grpFill/>
            <a:ln w="1160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C7A2293-1E99-44FA-B91B-56F5B838E274}"/>
                </a:ext>
              </a:extLst>
            </p:cNvPr>
            <p:cNvSpPr/>
            <p:nvPr/>
          </p:nvSpPr>
          <p:spPr>
            <a:xfrm>
              <a:off x="980240" y="4743730"/>
              <a:ext cx="605647" cy="372706"/>
            </a:xfrm>
            <a:custGeom>
              <a:avLst/>
              <a:gdLst>
                <a:gd name="connsiteX0" fmla="*/ 221294 w 605647"/>
                <a:gd name="connsiteY0" fmla="*/ 372706 h 372706"/>
                <a:gd name="connsiteX1" fmla="*/ 605647 w 605647"/>
                <a:gd name="connsiteY1" fmla="*/ 372706 h 372706"/>
                <a:gd name="connsiteX2" fmla="*/ 605647 w 605647"/>
                <a:gd name="connsiteY2" fmla="*/ 0 h 372706"/>
                <a:gd name="connsiteX3" fmla="*/ 0 w 605647"/>
                <a:gd name="connsiteY3" fmla="*/ 0 h 372706"/>
                <a:gd name="connsiteX4" fmla="*/ 0 w 605647"/>
                <a:gd name="connsiteY4" fmla="*/ 372706 h 372706"/>
                <a:gd name="connsiteX5" fmla="*/ 221294 w 605647"/>
                <a:gd name="connsiteY5" fmla="*/ 372706 h 372706"/>
                <a:gd name="connsiteX6" fmla="*/ 221294 w 605647"/>
                <a:gd name="connsiteY6" fmla="*/ 349412 h 372706"/>
                <a:gd name="connsiteX7" fmla="*/ 221294 w 605647"/>
                <a:gd name="connsiteY7" fmla="*/ 256235 h 372706"/>
                <a:gd name="connsiteX8" fmla="*/ 384353 w 605647"/>
                <a:gd name="connsiteY8" fmla="*/ 256235 h 372706"/>
                <a:gd name="connsiteX9" fmla="*/ 384353 w 605647"/>
                <a:gd name="connsiteY9" fmla="*/ 349412 h 372706"/>
                <a:gd name="connsiteX10" fmla="*/ 221294 w 605647"/>
                <a:gd name="connsiteY10" fmla="*/ 139765 h 372706"/>
                <a:gd name="connsiteX11" fmla="*/ 384353 w 605647"/>
                <a:gd name="connsiteY11" fmla="*/ 139765 h 372706"/>
                <a:gd name="connsiteX12" fmla="*/ 384353 w 605647"/>
                <a:gd name="connsiteY12" fmla="*/ 232941 h 372706"/>
                <a:gd name="connsiteX13" fmla="*/ 221294 w 605647"/>
                <a:gd name="connsiteY13" fmla="*/ 232941 h 372706"/>
                <a:gd name="connsiteX14" fmla="*/ 198000 w 605647"/>
                <a:gd name="connsiteY14" fmla="*/ 232941 h 372706"/>
                <a:gd name="connsiteX15" fmla="*/ 23294 w 605647"/>
                <a:gd name="connsiteY15" fmla="*/ 232941 h 372706"/>
                <a:gd name="connsiteX16" fmla="*/ 23294 w 605647"/>
                <a:gd name="connsiteY16" fmla="*/ 139765 h 372706"/>
                <a:gd name="connsiteX17" fmla="*/ 198000 w 605647"/>
                <a:gd name="connsiteY17" fmla="*/ 139765 h 372706"/>
                <a:gd name="connsiteX18" fmla="*/ 407647 w 605647"/>
                <a:gd name="connsiteY18" fmla="*/ 139765 h 372706"/>
                <a:gd name="connsiteX19" fmla="*/ 582353 w 605647"/>
                <a:gd name="connsiteY19" fmla="*/ 139765 h 372706"/>
                <a:gd name="connsiteX20" fmla="*/ 582353 w 605647"/>
                <a:gd name="connsiteY20" fmla="*/ 232941 h 372706"/>
                <a:gd name="connsiteX21" fmla="*/ 407647 w 605647"/>
                <a:gd name="connsiteY21" fmla="*/ 232941 h 372706"/>
                <a:gd name="connsiteX22" fmla="*/ 407647 w 605647"/>
                <a:gd name="connsiteY22" fmla="*/ 349412 h 372706"/>
                <a:gd name="connsiteX23" fmla="*/ 407647 w 605647"/>
                <a:gd name="connsiteY23" fmla="*/ 256235 h 372706"/>
                <a:gd name="connsiteX24" fmla="*/ 582353 w 605647"/>
                <a:gd name="connsiteY24" fmla="*/ 256235 h 372706"/>
                <a:gd name="connsiteX25" fmla="*/ 582353 w 605647"/>
                <a:gd name="connsiteY25" fmla="*/ 349412 h 372706"/>
                <a:gd name="connsiteX26" fmla="*/ 582353 w 605647"/>
                <a:gd name="connsiteY26" fmla="*/ 23294 h 372706"/>
                <a:gd name="connsiteX27" fmla="*/ 582353 w 605647"/>
                <a:gd name="connsiteY27" fmla="*/ 116471 h 372706"/>
                <a:gd name="connsiteX28" fmla="*/ 407647 w 605647"/>
                <a:gd name="connsiteY28" fmla="*/ 116471 h 372706"/>
                <a:gd name="connsiteX29" fmla="*/ 407647 w 605647"/>
                <a:gd name="connsiteY29" fmla="*/ 23294 h 372706"/>
                <a:gd name="connsiteX30" fmla="*/ 384353 w 605647"/>
                <a:gd name="connsiteY30" fmla="*/ 23294 h 372706"/>
                <a:gd name="connsiteX31" fmla="*/ 384353 w 605647"/>
                <a:gd name="connsiteY31" fmla="*/ 116471 h 372706"/>
                <a:gd name="connsiteX32" fmla="*/ 221294 w 605647"/>
                <a:gd name="connsiteY32" fmla="*/ 116471 h 372706"/>
                <a:gd name="connsiteX33" fmla="*/ 221294 w 605647"/>
                <a:gd name="connsiteY33" fmla="*/ 23294 h 372706"/>
                <a:gd name="connsiteX34" fmla="*/ 198000 w 605647"/>
                <a:gd name="connsiteY34" fmla="*/ 23294 h 372706"/>
                <a:gd name="connsiteX35" fmla="*/ 198000 w 605647"/>
                <a:gd name="connsiteY35" fmla="*/ 116471 h 372706"/>
                <a:gd name="connsiteX36" fmla="*/ 23294 w 605647"/>
                <a:gd name="connsiteY36" fmla="*/ 116471 h 372706"/>
                <a:gd name="connsiteX37" fmla="*/ 23294 w 605647"/>
                <a:gd name="connsiteY37" fmla="*/ 23294 h 372706"/>
                <a:gd name="connsiteX38" fmla="*/ 23294 w 605647"/>
                <a:gd name="connsiteY38" fmla="*/ 349412 h 372706"/>
                <a:gd name="connsiteX39" fmla="*/ 23294 w 605647"/>
                <a:gd name="connsiteY39" fmla="*/ 256235 h 372706"/>
                <a:gd name="connsiteX40" fmla="*/ 198000 w 605647"/>
                <a:gd name="connsiteY40" fmla="*/ 256235 h 372706"/>
                <a:gd name="connsiteX41" fmla="*/ 198000 w 605647"/>
                <a:gd name="connsiteY41" fmla="*/ 349412 h 3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5647" h="372706">
                  <a:moveTo>
                    <a:pt x="221294" y="372706"/>
                  </a:moveTo>
                  <a:lnTo>
                    <a:pt x="605647" y="372706"/>
                  </a:lnTo>
                  <a:lnTo>
                    <a:pt x="605647" y="0"/>
                  </a:lnTo>
                  <a:lnTo>
                    <a:pt x="0" y="0"/>
                  </a:lnTo>
                  <a:lnTo>
                    <a:pt x="0" y="372706"/>
                  </a:lnTo>
                  <a:lnTo>
                    <a:pt x="221294" y="372706"/>
                  </a:lnTo>
                  <a:close/>
                  <a:moveTo>
                    <a:pt x="221294" y="349412"/>
                  </a:moveTo>
                  <a:lnTo>
                    <a:pt x="221294" y="256235"/>
                  </a:lnTo>
                  <a:lnTo>
                    <a:pt x="384353" y="256235"/>
                  </a:lnTo>
                  <a:lnTo>
                    <a:pt x="384353" y="349412"/>
                  </a:lnTo>
                  <a:close/>
                  <a:moveTo>
                    <a:pt x="221294" y="139765"/>
                  </a:moveTo>
                  <a:lnTo>
                    <a:pt x="384353" y="139765"/>
                  </a:lnTo>
                  <a:lnTo>
                    <a:pt x="384353" y="232941"/>
                  </a:lnTo>
                  <a:lnTo>
                    <a:pt x="221294" y="232941"/>
                  </a:lnTo>
                  <a:close/>
                  <a:moveTo>
                    <a:pt x="198000" y="232941"/>
                  </a:moveTo>
                  <a:lnTo>
                    <a:pt x="23294" y="232941"/>
                  </a:lnTo>
                  <a:lnTo>
                    <a:pt x="23294" y="139765"/>
                  </a:lnTo>
                  <a:lnTo>
                    <a:pt x="198000" y="139765"/>
                  </a:lnTo>
                  <a:close/>
                  <a:moveTo>
                    <a:pt x="407647" y="139765"/>
                  </a:moveTo>
                  <a:lnTo>
                    <a:pt x="582353" y="139765"/>
                  </a:lnTo>
                  <a:lnTo>
                    <a:pt x="582353" y="232941"/>
                  </a:lnTo>
                  <a:lnTo>
                    <a:pt x="407647" y="232941"/>
                  </a:lnTo>
                  <a:close/>
                  <a:moveTo>
                    <a:pt x="407647" y="349412"/>
                  </a:moveTo>
                  <a:lnTo>
                    <a:pt x="407647" y="256235"/>
                  </a:lnTo>
                  <a:lnTo>
                    <a:pt x="582353" y="256235"/>
                  </a:lnTo>
                  <a:lnTo>
                    <a:pt x="582353" y="349412"/>
                  </a:lnTo>
                  <a:close/>
                  <a:moveTo>
                    <a:pt x="582353" y="23294"/>
                  </a:moveTo>
                  <a:lnTo>
                    <a:pt x="582353" y="116471"/>
                  </a:lnTo>
                  <a:lnTo>
                    <a:pt x="407647" y="116471"/>
                  </a:lnTo>
                  <a:lnTo>
                    <a:pt x="407647" y="23294"/>
                  </a:lnTo>
                  <a:close/>
                  <a:moveTo>
                    <a:pt x="384353" y="23294"/>
                  </a:moveTo>
                  <a:lnTo>
                    <a:pt x="384353" y="116471"/>
                  </a:lnTo>
                  <a:lnTo>
                    <a:pt x="221294" y="116471"/>
                  </a:lnTo>
                  <a:lnTo>
                    <a:pt x="221294" y="23294"/>
                  </a:lnTo>
                  <a:close/>
                  <a:moveTo>
                    <a:pt x="198000" y="23294"/>
                  </a:moveTo>
                  <a:lnTo>
                    <a:pt x="198000" y="116471"/>
                  </a:lnTo>
                  <a:lnTo>
                    <a:pt x="23294" y="116471"/>
                  </a:lnTo>
                  <a:lnTo>
                    <a:pt x="23294" y="23294"/>
                  </a:lnTo>
                  <a:close/>
                  <a:moveTo>
                    <a:pt x="23294" y="349412"/>
                  </a:moveTo>
                  <a:lnTo>
                    <a:pt x="23294" y="256235"/>
                  </a:lnTo>
                  <a:lnTo>
                    <a:pt x="198000" y="256235"/>
                  </a:lnTo>
                  <a:lnTo>
                    <a:pt x="198000" y="349412"/>
                  </a:lnTo>
                  <a:close/>
                </a:path>
              </a:pathLst>
            </a:custGeom>
            <a:grpFill/>
            <a:ln w="11609" cap="flat">
              <a:noFill/>
              <a:prstDash val="solid"/>
              <a:miter/>
            </a:ln>
          </p:spPr>
          <p:txBody>
            <a:bodyPr rtlCol="0" anchor="ctr"/>
            <a:lstStyle/>
            <a:p>
              <a:endParaRPr lang="en-US"/>
            </a:p>
          </p:txBody>
        </p:sp>
      </p:grpSp>
      <p:pic>
        <p:nvPicPr>
          <p:cNvPr id="19" name="Graphic 13" descr="Bar chart with solid fill">
            <a:extLst>
              <a:ext uri="{FF2B5EF4-FFF2-40B4-BE49-F238E27FC236}">
                <a16:creationId xmlns:a16="http://schemas.microsoft.com/office/drawing/2014/main" id="{1EC2E253-33AC-6B41-846A-1F838920055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2625" y="4323396"/>
            <a:ext cx="1421792" cy="1421792"/>
          </a:xfrm>
          <a:prstGeom prst="rect">
            <a:avLst/>
          </a:prstGeom>
        </p:spPr>
      </p:pic>
      <p:graphicFrame>
        <p:nvGraphicFramePr>
          <p:cNvPr id="20" name="Chart 19">
            <a:extLst>
              <a:ext uri="{FF2B5EF4-FFF2-40B4-BE49-F238E27FC236}">
                <a16:creationId xmlns:a16="http://schemas.microsoft.com/office/drawing/2014/main" id="{3F2F31E0-0229-4A3C-8D1C-3E794D6106B6}"/>
              </a:ext>
            </a:extLst>
          </p:cNvPr>
          <p:cNvGraphicFramePr>
            <a:graphicFrameLocks/>
          </p:cNvGraphicFramePr>
          <p:nvPr>
            <p:extLst>
              <p:ext uri="{D42A27DB-BD31-4B8C-83A1-F6EECF244321}">
                <p14:modId xmlns:p14="http://schemas.microsoft.com/office/powerpoint/2010/main" val="2038836792"/>
              </p:ext>
            </p:extLst>
          </p:nvPr>
        </p:nvGraphicFramePr>
        <p:xfrm>
          <a:off x="5615373" y="1599550"/>
          <a:ext cx="6604000" cy="388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760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8B5EF49-204A-48F0-ADA2-3A4840B0EC89}"/>
              </a:ext>
            </a:extLst>
          </p:cNvPr>
          <p:cNvCxnSpPr>
            <a:cxnSpLocks/>
          </p:cNvCxnSpPr>
          <p:nvPr/>
        </p:nvCxnSpPr>
        <p:spPr>
          <a:xfrm>
            <a:off x="7944365" y="931334"/>
            <a:ext cx="49427" cy="4794421"/>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0C93D65-573E-4474-BA27-3F59FA5A04D7}"/>
              </a:ext>
            </a:extLst>
          </p:cNvPr>
          <p:cNvSpPr txBox="1"/>
          <p:nvPr/>
        </p:nvSpPr>
        <p:spPr>
          <a:xfrm>
            <a:off x="7993792" y="1096434"/>
            <a:ext cx="4026243" cy="2077492"/>
          </a:xfrm>
          <a:prstGeom prst="rect">
            <a:avLst/>
          </a:prstGeom>
          <a:noFill/>
        </p:spPr>
        <p:txBody>
          <a:bodyPr wrap="square" rtlCol="0">
            <a:spAutoFit/>
          </a:bodyPr>
          <a:lstStyle/>
          <a:p>
            <a:pPr algn="ctr">
              <a:spcAft>
                <a:spcPts val="600"/>
              </a:spcAft>
            </a:pPr>
            <a:r>
              <a:rPr lang="en-US" sz="4400" b="1" dirty="0">
                <a:solidFill>
                  <a:schemeClr val="accent6">
                    <a:lumMod val="75000"/>
                  </a:schemeClr>
                </a:solidFill>
              </a:rPr>
              <a:t>55%</a:t>
            </a:r>
            <a:r>
              <a:rPr lang="en-US" sz="3200" b="1" dirty="0"/>
              <a:t> </a:t>
            </a:r>
            <a:r>
              <a:rPr lang="en-US" sz="3200" dirty="0"/>
              <a:t>of respondents are teachers</a:t>
            </a:r>
          </a:p>
          <a:p>
            <a:pPr marL="685800" indent="-396875">
              <a:buFont typeface="Wingdings" panose="05000000000000000000" pitchFamily="2" charset="2"/>
              <a:buChar char="ü"/>
            </a:pPr>
            <a:r>
              <a:rPr lang="en-US" sz="2400" dirty="0"/>
              <a:t>95% confidence level </a:t>
            </a:r>
          </a:p>
          <a:p>
            <a:pPr marL="685800" indent="-396875">
              <a:buFont typeface="Wingdings" panose="05000000000000000000" pitchFamily="2" charset="2"/>
              <a:buChar char="ü"/>
            </a:pPr>
            <a:r>
              <a:rPr lang="en-US" sz="2400" baseline="20000" dirty="0">
                <a:solidFill>
                  <a:schemeClr val="tx1">
                    <a:lumMod val="95000"/>
                    <a:lumOff val="5000"/>
                  </a:schemeClr>
                </a:solidFill>
              </a:rPr>
              <a:t>±</a:t>
            </a:r>
            <a:r>
              <a:rPr lang="en-US" sz="2400" dirty="0"/>
              <a:t>3% margin of error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325" y="3572516"/>
            <a:ext cx="2120321" cy="2271773"/>
          </a:xfrm>
          <a:prstGeom prst="rect">
            <a:avLst/>
          </a:prstGeom>
        </p:spPr>
      </p:pic>
      <p:graphicFrame>
        <p:nvGraphicFramePr>
          <p:cNvPr id="8" name="Chart 7">
            <a:extLst>
              <a:ext uri="{FF2B5EF4-FFF2-40B4-BE49-F238E27FC236}">
                <a16:creationId xmlns:a16="http://schemas.microsoft.com/office/drawing/2014/main" id="{DEB6B2B7-2B94-45B5-9F2E-229AC52C51AC}"/>
              </a:ext>
            </a:extLst>
          </p:cNvPr>
          <p:cNvGraphicFramePr>
            <a:graphicFrameLocks/>
          </p:cNvGraphicFramePr>
          <p:nvPr>
            <p:extLst>
              <p:ext uri="{D42A27DB-BD31-4B8C-83A1-F6EECF244321}">
                <p14:modId xmlns:p14="http://schemas.microsoft.com/office/powerpoint/2010/main" val="4264935898"/>
              </p:ext>
            </p:extLst>
          </p:nvPr>
        </p:nvGraphicFramePr>
        <p:xfrm>
          <a:off x="176702" y="1052538"/>
          <a:ext cx="7482840" cy="5039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054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3393B-51D1-7441-A6C6-08874CA1EDE3}"/>
              </a:ext>
            </a:extLst>
          </p:cNvPr>
          <p:cNvPicPr>
            <a:picLocks noChangeAspect="1"/>
          </p:cNvPicPr>
          <p:nvPr/>
        </p:nvPicPr>
        <p:blipFill rotWithShape="1">
          <a:blip r:embed="rId3"/>
          <a:srcRect l="70631" b="49490"/>
          <a:stretch/>
        </p:blipFill>
        <p:spPr>
          <a:xfrm>
            <a:off x="10015870" y="0"/>
            <a:ext cx="2176129" cy="2105247"/>
          </a:xfrm>
          <a:prstGeom prst="rect">
            <a:avLst/>
          </a:prstGeom>
        </p:spPr>
      </p:pic>
      <p:sp>
        <p:nvSpPr>
          <p:cNvPr id="4" name="AutoShape 4" descr="Free icon download | Undo arrow"/>
          <p:cNvSpPr>
            <a:spLocks noChangeAspect="1" noChangeArrowheads="1"/>
          </p:cNvSpPr>
          <p:nvPr/>
        </p:nvSpPr>
        <p:spPr bwMode="auto">
          <a:xfrm>
            <a:off x="155575" y="-144463"/>
            <a:ext cx="1253060" cy="1253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5AD9A2B6-876E-BA4E-97E1-03F2393F0886}"/>
              </a:ext>
            </a:extLst>
          </p:cNvPr>
          <p:cNvSpPr>
            <a:spLocks noGrp="1"/>
          </p:cNvSpPr>
          <p:nvPr>
            <p:ph type="ctrTitle"/>
          </p:nvPr>
        </p:nvSpPr>
        <p:spPr>
          <a:xfrm>
            <a:off x="0" y="433827"/>
            <a:ext cx="12191999" cy="674774"/>
          </a:xfrm>
        </p:spPr>
        <p:txBody>
          <a:bodyPr>
            <a:noAutofit/>
          </a:bodyPr>
          <a:lstStyle/>
          <a:p>
            <a:r>
              <a:rPr lang="en-US" sz="4000" b="1" dirty="0">
                <a:cs typeface="Calibri" panose="020F0502020204030204" pitchFamily="34" charset="0"/>
              </a:rPr>
              <a:t>WCSD Employee Work Stress</a:t>
            </a:r>
          </a:p>
        </p:txBody>
      </p:sp>
      <p:pic>
        <p:nvPicPr>
          <p:cNvPr id="5" name="Picture 4">
            <a:extLst>
              <a:ext uri="{FF2B5EF4-FFF2-40B4-BE49-F238E27FC236}">
                <a16:creationId xmlns:a16="http://schemas.microsoft.com/office/drawing/2014/main" id="{392C0075-3568-3443-9B90-C528767821F0}"/>
              </a:ext>
            </a:extLst>
          </p:cNvPr>
          <p:cNvPicPr>
            <a:picLocks noChangeAspect="1"/>
          </p:cNvPicPr>
          <p:nvPr/>
        </p:nvPicPr>
        <p:blipFill rotWithShape="1">
          <a:blip r:embed="rId4"/>
          <a:srcRect t="75755" r="76628"/>
          <a:stretch/>
        </p:blipFill>
        <p:spPr>
          <a:xfrm>
            <a:off x="0" y="5787342"/>
            <a:ext cx="1834857" cy="1070658"/>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813192337"/>
              </p:ext>
            </p:extLst>
          </p:nvPr>
        </p:nvGraphicFramePr>
        <p:xfrm>
          <a:off x="513010" y="1052623"/>
          <a:ext cx="10655071" cy="50725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4884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3393B-51D1-7441-A6C6-08874CA1EDE3}"/>
              </a:ext>
            </a:extLst>
          </p:cNvPr>
          <p:cNvPicPr>
            <a:picLocks noChangeAspect="1"/>
          </p:cNvPicPr>
          <p:nvPr/>
        </p:nvPicPr>
        <p:blipFill rotWithShape="1">
          <a:blip r:embed="rId3"/>
          <a:srcRect l="70631" b="49490"/>
          <a:stretch/>
        </p:blipFill>
        <p:spPr>
          <a:xfrm>
            <a:off x="10015870" y="0"/>
            <a:ext cx="2176129" cy="2105247"/>
          </a:xfrm>
          <a:prstGeom prst="rect">
            <a:avLst/>
          </a:prstGeom>
        </p:spPr>
      </p:pic>
      <p:sp>
        <p:nvSpPr>
          <p:cNvPr id="4" name="AutoShape 4" descr="Free icon download | Undo arrow"/>
          <p:cNvSpPr>
            <a:spLocks noChangeAspect="1" noChangeArrowheads="1"/>
          </p:cNvSpPr>
          <p:nvPr/>
        </p:nvSpPr>
        <p:spPr bwMode="auto">
          <a:xfrm>
            <a:off x="155575" y="-144463"/>
            <a:ext cx="1253060" cy="1253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5AD9A2B6-876E-BA4E-97E1-03F2393F0886}"/>
              </a:ext>
            </a:extLst>
          </p:cNvPr>
          <p:cNvSpPr>
            <a:spLocks noGrp="1"/>
          </p:cNvSpPr>
          <p:nvPr>
            <p:ph type="ctrTitle"/>
          </p:nvPr>
        </p:nvSpPr>
        <p:spPr>
          <a:xfrm>
            <a:off x="0" y="433827"/>
            <a:ext cx="12191999" cy="674774"/>
          </a:xfrm>
        </p:spPr>
        <p:txBody>
          <a:bodyPr>
            <a:noAutofit/>
          </a:bodyPr>
          <a:lstStyle/>
          <a:p>
            <a:r>
              <a:rPr lang="en-US" sz="4000" b="1" dirty="0" smtClean="0">
                <a:cs typeface="Calibri" panose="020F0502020204030204" pitchFamily="34" charset="0"/>
              </a:rPr>
              <a:t>WCSD Teacher </a:t>
            </a:r>
            <a:r>
              <a:rPr lang="en-US" sz="4000" b="1" dirty="0">
                <a:cs typeface="Calibri" panose="020F0502020204030204" pitchFamily="34" charset="0"/>
              </a:rPr>
              <a:t>Work Stress</a:t>
            </a:r>
          </a:p>
        </p:txBody>
      </p:sp>
      <p:pic>
        <p:nvPicPr>
          <p:cNvPr id="5" name="Picture 4">
            <a:extLst>
              <a:ext uri="{FF2B5EF4-FFF2-40B4-BE49-F238E27FC236}">
                <a16:creationId xmlns:a16="http://schemas.microsoft.com/office/drawing/2014/main" id="{392C0075-3568-3443-9B90-C528767821F0}"/>
              </a:ext>
            </a:extLst>
          </p:cNvPr>
          <p:cNvPicPr>
            <a:picLocks noChangeAspect="1"/>
          </p:cNvPicPr>
          <p:nvPr/>
        </p:nvPicPr>
        <p:blipFill rotWithShape="1">
          <a:blip r:embed="rId4"/>
          <a:srcRect t="75755" r="76628"/>
          <a:stretch/>
        </p:blipFill>
        <p:spPr>
          <a:xfrm>
            <a:off x="0" y="5787342"/>
            <a:ext cx="1834857" cy="107065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500356092"/>
              </p:ext>
            </p:extLst>
          </p:nvPr>
        </p:nvGraphicFramePr>
        <p:xfrm>
          <a:off x="883488" y="1108601"/>
          <a:ext cx="10220446" cy="5245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833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295193"/>
            <a:ext cx="12192000" cy="707886"/>
          </a:xfrm>
          <a:prstGeom prst="rect">
            <a:avLst/>
          </a:prstGeom>
          <a:noFill/>
        </p:spPr>
        <p:txBody>
          <a:bodyPr wrap="square" rtlCol="0">
            <a:spAutoFit/>
          </a:bodyPr>
          <a:lstStyle/>
          <a:p>
            <a:pPr algn="ctr"/>
            <a:r>
              <a:rPr lang="en-US" sz="4000" b="1" dirty="0" smtClean="0">
                <a:solidFill>
                  <a:srgbClr val="000000"/>
                </a:solidFill>
                <a:latin typeface="+mj-lt"/>
              </a:rPr>
              <a:t>WCSD Employee Work Conditions</a:t>
            </a:r>
            <a:endParaRPr lang="en-US" sz="4000" b="1" dirty="0">
              <a:solidFill>
                <a:srgbClr val="000000"/>
              </a:solidFill>
              <a:latin typeface="+mj-lt"/>
            </a:endParaRPr>
          </a:p>
        </p:txBody>
      </p:sp>
      <p:graphicFrame>
        <p:nvGraphicFramePr>
          <p:cNvPr id="3" name="Chart 2"/>
          <p:cNvGraphicFramePr>
            <a:graphicFrameLocks/>
          </p:cNvGraphicFramePr>
          <p:nvPr>
            <p:extLst>
              <p:ext uri="{D42A27DB-BD31-4B8C-83A1-F6EECF244321}">
                <p14:modId xmlns:p14="http://schemas.microsoft.com/office/powerpoint/2010/main" val="2997532989"/>
              </p:ext>
            </p:extLst>
          </p:nvPr>
        </p:nvGraphicFramePr>
        <p:xfrm>
          <a:off x="114300" y="893761"/>
          <a:ext cx="11709400" cy="5773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336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4176"/>
            <a:ext cx="12192000" cy="707886"/>
          </a:xfrm>
          <a:prstGeom prst="rect">
            <a:avLst/>
          </a:prstGeom>
          <a:noFill/>
        </p:spPr>
        <p:txBody>
          <a:bodyPr wrap="square" rtlCol="0">
            <a:spAutoFit/>
          </a:bodyPr>
          <a:lstStyle/>
          <a:p>
            <a:pPr algn="ctr"/>
            <a:r>
              <a:rPr lang="en-US" sz="4000" b="1" dirty="0" smtClean="0">
                <a:solidFill>
                  <a:srgbClr val="000000"/>
                </a:solidFill>
                <a:latin typeface="+mj-lt"/>
              </a:rPr>
              <a:t>WCSD Teacher Work Conditions</a:t>
            </a:r>
            <a:endParaRPr lang="en-US" sz="4000" b="1" dirty="0">
              <a:solidFill>
                <a:srgbClr val="000000"/>
              </a:solidFill>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938686566"/>
              </p:ext>
            </p:extLst>
          </p:nvPr>
        </p:nvGraphicFramePr>
        <p:xfrm>
          <a:off x="241300" y="893761"/>
          <a:ext cx="11582399" cy="5761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863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8574"/>
            <a:ext cx="12192000" cy="707886"/>
          </a:xfrm>
          <a:prstGeom prst="rect">
            <a:avLst/>
          </a:prstGeom>
          <a:noFill/>
        </p:spPr>
        <p:txBody>
          <a:bodyPr wrap="square" rtlCol="0">
            <a:spAutoFit/>
          </a:bodyPr>
          <a:lstStyle/>
          <a:p>
            <a:pPr algn="ctr"/>
            <a:r>
              <a:rPr lang="en-US" sz="4000" b="1" dirty="0">
                <a:solidFill>
                  <a:srgbClr val="000000"/>
                </a:solidFill>
                <a:latin typeface="+mj-lt"/>
              </a:rPr>
              <a:t>WCSD </a:t>
            </a:r>
            <a:r>
              <a:rPr lang="en-US" sz="4000" b="1" dirty="0" smtClean="0">
                <a:solidFill>
                  <a:srgbClr val="000000"/>
                </a:solidFill>
                <a:latin typeface="+mj-lt"/>
              </a:rPr>
              <a:t>Employee </a:t>
            </a:r>
            <a:r>
              <a:rPr lang="en-US" sz="4000" b="1" dirty="0">
                <a:solidFill>
                  <a:srgbClr val="000000"/>
                </a:solidFill>
                <a:latin typeface="+mj-lt"/>
              </a:rPr>
              <a:t>Optimism</a:t>
            </a:r>
          </a:p>
        </p:txBody>
      </p:sp>
      <p:graphicFrame>
        <p:nvGraphicFramePr>
          <p:cNvPr id="4" name="Chart 3">
            <a:extLst>
              <a:ext uri="{FF2B5EF4-FFF2-40B4-BE49-F238E27FC236}">
                <a16:creationId xmlns:a16="http://schemas.microsoft.com/office/drawing/2014/main" id="{6609FB21-92ED-4B06-ABC5-A6BB3475073A}"/>
              </a:ext>
            </a:extLst>
          </p:cNvPr>
          <p:cNvGraphicFramePr>
            <a:graphicFrameLocks/>
          </p:cNvGraphicFramePr>
          <p:nvPr>
            <p:extLst>
              <p:ext uri="{D42A27DB-BD31-4B8C-83A1-F6EECF244321}">
                <p14:modId xmlns:p14="http://schemas.microsoft.com/office/powerpoint/2010/main" val="3716553779"/>
              </p:ext>
            </p:extLst>
          </p:nvPr>
        </p:nvGraphicFramePr>
        <p:xfrm>
          <a:off x="356839" y="886460"/>
          <a:ext cx="11552663" cy="5793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78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8969240"/>
              </p:ext>
            </p:extLst>
          </p:nvPr>
        </p:nvGraphicFramePr>
        <p:xfrm>
          <a:off x="152350" y="1034985"/>
          <a:ext cx="11678194" cy="2778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600129645"/>
              </p:ext>
            </p:extLst>
          </p:nvPr>
        </p:nvGraphicFramePr>
        <p:xfrm>
          <a:off x="276447" y="3958046"/>
          <a:ext cx="11430000" cy="2761731"/>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5AD9A2B6-876E-BA4E-97E1-03F2393F0886}"/>
              </a:ext>
            </a:extLst>
          </p:cNvPr>
          <p:cNvSpPr txBox="1">
            <a:spLocks/>
          </p:cNvSpPr>
          <p:nvPr/>
        </p:nvSpPr>
        <p:spPr>
          <a:xfrm>
            <a:off x="-103029" y="396606"/>
            <a:ext cx="12188952" cy="5661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cs typeface="Calibri" panose="020F0502020204030204" pitchFamily="34" charset="0"/>
              </a:rPr>
              <a:t>Change in Teacher </a:t>
            </a:r>
            <a:r>
              <a:rPr lang="en-US" sz="4000" b="1" dirty="0">
                <a:cs typeface="Calibri" panose="020F0502020204030204" pitchFamily="34" charset="0"/>
              </a:rPr>
              <a:t>Perspectives </a:t>
            </a:r>
            <a:r>
              <a:rPr lang="en-US" sz="4000" b="1" dirty="0" smtClean="0">
                <a:cs typeface="Calibri" panose="020F0502020204030204" pitchFamily="34" charset="0"/>
              </a:rPr>
              <a:t>of </a:t>
            </a:r>
            <a:r>
              <a:rPr lang="en-US" sz="4000" b="1" dirty="0">
                <a:cs typeface="Calibri" panose="020F0502020204030204" pitchFamily="34" charset="0"/>
              </a:rPr>
              <a:t>Student </a:t>
            </a:r>
            <a:r>
              <a:rPr lang="en-US" sz="4000" b="1" dirty="0" smtClean="0">
                <a:cs typeface="Calibri" panose="020F0502020204030204" pitchFamily="34" charset="0"/>
              </a:rPr>
              <a:t>Engagement</a:t>
            </a:r>
            <a:endParaRPr lang="en-US" sz="4000" b="1" dirty="0">
              <a:cs typeface="Calibri" panose="020F0502020204030204" pitchFamily="34" charset="0"/>
            </a:endParaRPr>
          </a:p>
        </p:txBody>
      </p:sp>
    </p:spTree>
    <p:extLst>
      <p:ext uri="{BB962C8B-B14F-4D97-AF65-F5344CB8AC3E}">
        <p14:creationId xmlns:p14="http://schemas.microsoft.com/office/powerpoint/2010/main" val="1311179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C0BCD4D686A7478E93AA30C37DC414" ma:contentTypeVersion="6" ma:contentTypeDescription="Create a new document." ma:contentTypeScope="" ma:versionID="f44e2c28c854568c93820908cb5759c4">
  <xsd:schema xmlns:xsd="http://www.w3.org/2001/XMLSchema" xmlns:xs="http://www.w3.org/2001/XMLSchema" xmlns:p="http://schemas.microsoft.com/office/2006/metadata/properties" xmlns:ns2="c6a61875-1a1e-40d4-bb76-a83d454ca2e6" xmlns:ns3="ad26ad8e-5926-45b0-8d43-fa93b4cb6a2a" targetNamespace="http://schemas.microsoft.com/office/2006/metadata/properties" ma:root="true" ma:fieldsID="c34eb8d08f8a8ccdf4d58d84fc84308f" ns2:_="" ns3:_="">
    <xsd:import namespace="c6a61875-1a1e-40d4-bb76-a83d454ca2e6"/>
    <xsd:import namespace="ad26ad8e-5926-45b0-8d43-fa93b4cb6a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61875-1a1e-40d4-bb76-a83d454ca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26ad8e-5926-45b0-8d43-fa93b4cb6a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8672F2-3EFE-4DB3-AC55-6ED547BA0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61875-1a1e-40d4-bb76-a83d454ca2e6"/>
    <ds:schemaRef ds:uri="ad26ad8e-5926-45b0-8d43-fa93b4cb6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768CD-C107-495D-B56A-F79C9A2DEED7}">
  <ds:schemaRefs>
    <ds:schemaRef ds:uri="http://schemas.microsoft.com/sharepoint/v3/contenttype/forms"/>
  </ds:schemaRefs>
</ds:datastoreItem>
</file>

<file path=customXml/itemProps3.xml><?xml version="1.0" encoding="utf-8"?>
<ds:datastoreItem xmlns:ds="http://schemas.openxmlformats.org/officeDocument/2006/customXml" ds:itemID="{14EFD98A-3AAD-4F5D-B2BC-AEB29B370708}">
  <ds:schemaRefs>
    <ds:schemaRef ds:uri="http://schemas.openxmlformats.org/package/2006/metadata/core-properties"/>
    <ds:schemaRef ds:uri="ad26ad8e-5926-45b0-8d43-fa93b4cb6a2a"/>
    <ds:schemaRef ds:uri="http://purl.org/dc/dcmitype/"/>
    <ds:schemaRef ds:uri="http://schemas.microsoft.com/office/2006/documentManagement/types"/>
    <ds:schemaRef ds:uri="http://purl.org/dc/elements/1.1/"/>
    <ds:schemaRef ds:uri="http://schemas.microsoft.com/office/2006/metadata/properties"/>
    <ds:schemaRef ds:uri="c6a61875-1a1e-40d4-bb76-a83d454ca2e6"/>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3050</TotalTime>
  <Words>1517</Words>
  <Application>Microsoft Office PowerPoint</Application>
  <PresentationFormat>Widescreen</PresentationFormat>
  <Paragraphs>131</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Bell MT</vt:lpstr>
      <vt:lpstr>Calibri</vt:lpstr>
      <vt:lpstr>Calibri Light</vt:lpstr>
      <vt:lpstr>Wingdings</vt:lpstr>
      <vt:lpstr>Office Theme</vt:lpstr>
      <vt:lpstr>1_Office Theme</vt:lpstr>
      <vt:lpstr>Presentation Title</vt:lpstr>
      <vt:lpstr>Survey Overview</vt:lpstr>
      <vt:lpstr>PowerPoint Presentation</vt:lpstr>
      <vt:lpstr>WCSD Employee Work Stress</vt:lpstr>
      <vt:lpstr>WCSD Teacher Work Stress</vt:lpstr>
      <vt:lpstr>PowerPoint Presentation</vt:lpstr>
      <vt:lpstr>PowerPoint Presentation</vt:lpstr>
      <vt:lpstr>PowerPoint Presentation</vt:lpstr>
      <vt:lpstr>PowerPoint Presentation</vt:lpstr>
      <vt:lpstr>PowerPoint Presentation</vt:lpstr>
      <vt:lpstr>PowerPoint Presentation</vt:lpstr>
      <vt:lpstr>WCSD Teacher Confidence by Learning Model, Spring 2021</vt:lpstr>
      <vt:lpstr>PowerPoint Presentation</vt:lpstr>
      <vt:lpstr>PowerPoint Presentation</vt:lpstr>
      <vt:lpstr>Summary of Key Findings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JHarris@washoeschools.net</dc:creator>
  <cp:lastModifiedBy>Harris, Jennifer</cp:lastModifiedBy>
  <cp:revision>170</cp:revision>
  <cp:lastPrinted>2021-01-19T04:51:43Z</cp:lastPrinted>
  <dcterms:created xsi:type="dcterms:W3CDTF">2020-08-28T19:00:20Z</dcterms:created>
  <dcterms:modified xsi:type="dcterms:W3CDTF">2021-09-28T01:28:57Z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0x01010098C0BCD4D686A7478E93AA30C37DC414</vt:lpwstr>
  </property>
</Properties>
</file>